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sldIdLst>
    <p:sldId id="256" r:id="rId2"/>
    <p:sldId id="257" r:id="rId3"/>
    <p:sldId id="258" r:id="rId4"/>
    <p:sldId id="259" r:id="rId5"/>
    <p:sldId id="260" r:id="rId6"/>
    <p:sldId id="261" r:id="rId7"/>
    <p:sldId id="286" r:id="rId8"/>
    <p:sldId id="263" r:id="rId9"/>
    <p:sldId id="264" r:id="rId10"/>
    <p:sldId id="265" r:id="rId11"/>
    <p:sldId id="266" r:id="rId12"/>
    <p:sldId id="267" r:id="rId13"/>
    <p:sldId id="268" r:id="rId14"/>
    <p:sldId id="269" r:id="rId15"/>
    <p:sldId id="270" r:id="rId16"/>
    <p:sldId id="273" r:id="rId17"/>
    <p:sldId id="271" r:id="rId18"/>
    <p:sldId id="272" r:id="rId19"/>
    <p:sldId id="285" r:id="rId20"/>
    <p:sldId id="274" r:id="rId21"/>
    <p:sldId id="276" r:id="rId22"/>
    <p:sldId id="277" r:id="rId23"/>
    <p:sldId id="279" r:id="rId24"/>
    <p:sldId id="280" r:id="rId25"/>
    <p:sldId id="281" r:id="rId26"/>
    <p:sldId id="282" r:id="rId27"/>
    <p:sldId id="275" r:id="rId28"/>
    <p:sldId id="283" r:id="rId29"/>
    <p:sldId id="284" r:id="rId30"/>
  </p:sldIdLst>
  <p:sldSz cx="18288000" cy="10288588"/>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GT America Condensed" panose="020B0604020202020204" charset="0"/>
      <p:regular r:id="rId3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029"/>
    <a:srgbClr val="80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48"/>
    <p:restoredTop sz="96327"/>
  </p:normalViewPr>
  <p:slideViewPr>
    <p:cSldViewPr snapToGrid="0" snapToObjects="1">
      <p:cViewPr varScale="1">
        <p:scale>
          <a:sx n="45" d="100"/>
          <a:sy n="45" d="100"/>
        </p:scale>
        <p:origin x="5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GT America Condensed" panose="020B0604020202020204" charset="0"/>
              </a:rPr>
              <a:t>By Voter Location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By Voter Location</c:v>
                </c:pt>
              </c:strCache>
            </c:strRef>
          </c:tx>
          <c:spPr>
            <a:solidFill>
              <a:srgbClr val="F1602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China</c:v>
                </c:pt>
                <c:pt idx="1">
                  <c:v>Hong Kong</c:v>
                </c:pt>
                <c:pt idx="2">
                  <c:v>Singapore</c:v>
                </c:pt>
                <c:pt idx="3">
                  <c:v>Taiwan</c:v>
                </c:pt>
                <c:pt idx="4">
                  <c:v>Rest of Asia/World</c:v>
                </c:pt>
                <c:pt idx="5">
                  <c:v>U.S./Europe</c:v>
                </c:pt>
              </c:strCache>
            </c:strRef>
          </c:cat>
          <c:val>
            <c:numRef>
              <c:f>Sheet1!$B$2:$B$7</c:f>
              <c:numCache>
                <c:formatCode>###0%;\-###0%</c:formatCode>
                <c:ptCount val="6"/>
                <c:pt idx="0">
                  <c:v>0.31772397950167902</c:v>
                </c:pt>
                <c:pt idx="1">
                  <c:v>0.28909701360664403</c:v>
                </c:pt>
                <c:pt idx="2">
                  <c:v>7.2981092065735997E-2</c:v>
                </c:pt>
                <c:pt idx="3">
                  <c:v>6.2201802438593398E-2</c:v>
                </c:pt>
                <c:pt idx="4">
                  <c:v>0.18819579430994876</c:v>
                </c:pt>
                <c:pt idx="5">
                  <c:v>6.9800318077398893E-2</c:v>
                </c:pt>
              </c:numCache>
            </c:numRef>
          </c:val>
          <c:extLst>
            <c:ext xmlns:c16="http://schemas.microsoft.com/office/drawing/2014/chart" uri="{C3380CC4-5D6E-409C-BE32-E72D297353CC}">
              <c16:uniqueId val="{00000000-CEE2-4224-9AD8-5F6F89B670D9}"/>
            </c:ext>
          </c:extLst>
        </c:ser>
        <c:dLbls>
          <c:showLegendKey val="0"/>
          <c:showVal val="0"/>
          <c:showCatName val="0"/>
          <c:showSerName val="0"/>
          <c:showPercent val="0"/>
          <c:showBubbleSize val="0"/>
        </c:dLbls>
        <c:gapWidth val="219"/>
        <c:overlap val="-27"/>
        <c:axId val="1023620000"/>
        <c:axId val="1023627072"/>
      </c:barChart>
      <c:catAx>
        <c:axId val="1023620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627072"/>
        <c:crosses val="autoZero"/>
        <c:auto val="1"/>
        <c:lblAlgn val="ctr"/>
        <c:lblOffset val="100"/>
        <c:noMultiLvlLbl val="0"/>
      </c:catAx>
      <c:valAx>
        <c:axId val="1023627072"/>
        <c:scaling>
          <c:orientation val="minMax"/>
        </c:scaling>
        <c:delete val="0"/>
        <c:axPos val="l"/>
        <c:majorGridlines>
          <c:spPr>
            <a:ln w="9525" cap="flat" cmpd="sng" algn="ctr">
              <a:solidFill>
                <a:schemeClr val="bg1">
                  <a:lumMod val="9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620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GT America Condensed" panose="020B0604020202020204" charset="0"/>
              </a:rPr>
              <a:t>Current Total Compensation (including base salary and long-term incentives)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7463716179366721E-2"/>
          <c:y val="0.12823625356844373"/>
          <c:w val="0.92602738916617078"/>
          <c:h val="0.81505502554626952"/>
        </c:manualLayout>
      </c:layout>
      <c:barChart>
        <c:barDir val="col"/>
        <c:grouping val="clustered"/>
        <c:varyColors val="0"/>
        <c:ser>
          <c:idx val="0"/>
          <c:order val="0"/>
          <c:tx>
            <c:strRef>
              <c:f>Sheet1!$B$1</c:f>
              <c:strCache>
                <c:ptCount val="1"/>
                <c:pt idx="0">
                  <c:v>By Voter Company Domicile</c:v>
                </c:pt>
              </c:strCache>
            </c:strRef>
          </c:tx>
          <c:spPr>
            <a:solidFill>
              <a:srgbClr val="F1602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Less than $50K</c:v>
                </c:pt>
                <c:pt idx="1">
                  <c:v>$50K-$150K</c:v>
                </c:pt>
                <c:pt idx="2">
                  <c:v>$150K-$250K</c:v>
                </c:pt>
                <c:pt idx="3">
                  <c:v>$250K-$350K</c:v>
                </c:pt>
                <c:pt idx="4">
                  <c:v>More than $350K</c:v>
                </c:pt>
              </c:strCache>
            </c:strRef>
          </c:cat>
          <c:val>
            <c:numRef>
              <c:f>Sheet1!$B$2:$B$6</c:f>
              <c:numCache>
                <c:formatCode>#,##0%;\-#,##0%</c:formatCode>
                <c:ptCount val="5"/>
                <c:pt idx="0">
                  <c:v>0.15228426395939099</c:v>
                </c:pt>
                <c:pt idx="1">
                  <c:v>0.45685279187817301</c:v>
                </c:pt>
                <c:pt idx="2">
                  <c:v>0.218274111675127</c:v>
                </c:pt>
                <c:pt idx="3">
                  <c:v>8.6294416243654803E-2</c:v>
                </c:pt>
                <c:pt idx="4">
                  <c:v>8.6294416243654803E-2</c:v>
                </c:pt>
              </c:numCache>
            </c:numRef>
          </c:val>
          <c:extLst>
            <c:ext xmlns:c16="http://schemas.microsoft.com/office/drawing/2014/chart" uri="{C3380CC4-5D6E-409C-BE32-E72D297353CC}">
              <c16:uniqueId val="{00000000-04A4-4441-A9CD-8E20CE0BEC3B}"/>
            </c:ext>
          </c:extLst>
        </c:ser>
        <c:dLbls>
          <c:showLegendKey val="0"/>
          <c:showVal val="0"/>
          <c:showCatName val="0"/>
          <c:showSerName val="0"/>
          <c:showPercent val="0"/>
          <c:showBubbleSize val="0"/>
        </c:dLbls>
        <c:gapWidth val="219"/>
        <c:overlap val="-27"/>
        <c:axId val="1023620000"/>
        <c:axId val="1023627072"/>
      </c:barChart>
      <c:catAx>
        <c:axId val="1023620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627072"/>
        <c:crosses val="autoZero"/>
        <c:auto val="1"/>
        <c:lblAlgn val="ctr"/>
        <c:lblOffset val="100"/>
        <c:noMultiLvlLbl val="0"/>
      </c:catAx>
      <c:valAx>
        <c:axId val="1023627072"/>
        <c:scaling>
          <c:orientation val="minMax"/>
          <c:max val="0.5"/>
        </c:scaling>
        <c:delete val="0"/>
        <c:axPos val="l"/>
        <c:majorGridlines>
          <c:spPr>
            <a:ln w="9525" cap="flat" cmpd="sng" algn="ctr">
              <a:solidFill>
                <a:schemeClr val="bg1">
                  <a:lumMod val="9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620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GT America Condensed" panose="020B0604020202020204" charset="0"/>
              </a:rPr>
              <a:t>By Voter Company Domicile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By Voter Company Domicile</c:v>
                </c:pt>
              </c:strCache>
            </c:strRef>
          </c:tx>
          <c:spPr>
            <a:solidFill>
              <a:srgbClr val="F1602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China</c:v>
                </c:pt>
                <c:pt idx="1">
                  <c:v>Hong Kong</c:v>
                </c:pt>
                <c:pt idx="2">
                  <c:v>Australia</c:v>
                </c:pt>
                <c:pt idx="3">
                  <c:v>Rest of Asia</c:v>
                </c:pt>
                <c:pt idx="4">
                  <c:v>U.S.</c:v>
                </c:pt>
                <c:pt idx="5">
                  <c:v>Europe/Rest of World</c:v>
                </c:pt>
              </c:strCache>
            </c:strRef>
          </c:cat>
          <c:val>
            <c:numRef>
              <c:f>Sheet1!$B$2:$B$7</c:f>
              <c:numCache>
                <c:formatCode>###0%;\-###0%</c:formatCode>
                <c:ptCount val="6"/>
                <c:pt idx="0">
                  <c:v>0.26008064516128998</c:v>
                </c:pt>
                <c:pt idx="1">
                  <c:v>0.21639784946236601</c:v>
                </c:pt>
                <c:pt idx="2">
                  <c:v>5.5107526881720402E-2</c:v>
                </c:pt>
                <c:pt idx="3">
                  <c:v>0.20228494623655918</c:v>
                </c:pt>
                <c:pt idx="4">
                  <c:v>0.14852150537634401</c:v>
                </c:pt>
                <c:pt idx="5">
                  <c:v>0.11760752688172041</c:v>
                </c:pt>
              </c:numCache>
            </c:numRef>
          </c:val>
          <c:extLst>
            <c:ext xmlns:c16="http://schemas.microsoft.com/office/drawing/2014/chart" uri="{C3380CC4-5D6E-409C-BE32-E72D297353CC}">
              <c16:uniqueId val="{00000000-A47D-4CEF-8057-961DF73D9BEA}"/>
            </c:ext>
          </c:extLst>
        </c:ser>
        <c:dLbls>
          <c:showLegendKey val="0"/>
          <c:showVal val="0"/>
          <c:showCatName val="0"/>
          <c:showSerName val="0"/>
          <c:showPercent val="0"/>
          <c:showBubbleSize val="0"/>
        </c:dLbls>
        <c:gapWidth val="219"/>
        <c:overlap val="-27"/>
        <c:axId val="1023620000"/>
        <c:axId val="1023627072"/>
      </c:barChart>
      <c:catAx>
        <c:axId val="1023620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627072"/>
        <c:crosses val="autoZero"/>
        <c:auto val="1"/>
        <c:lblAlgn val="ctr"/>
        <c:lblOffset val="100"/>
        <c:noMultiLvlLbl val="0"/>
      </c:catAx>
      <c:valAx>
        <c:axId val="1023627072"/>
        <c:scaling>
          <c:orientation val="minMax"/>
        </c:scaling>
        <c:delete val="0"/>
        <c:axPos val="l"/>
        <c:majorGridlines>
          <c:spPr>
            <a:ln w="9525" cap="flat" cmpd="sng" algn="ctr">
              <a:solidFill>
                <a:schemeClr val="bg1">
                  <a:lumMod val="9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620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GT America Condensed" panose="020B0604020202020204" charset="0"/>
              </a:rPr>
              <a:t>By Asset Size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By Asset Size</c:v>
                </c:pt>
              </c:strCache>
            </c:strRef>
          </c:tx>
          <c:spPr>
            <a:solidFill>
              <a:srgbClr val="F1602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&gt;= $10B</c:v>
                </c:pt>
                <c:pt idx="1">
                  <c:v>$2.5B - $9.99B</c:v>
                </c:pt>
                <c:pt idx="2">
                  <c:v>$1B - $2.49B</c:v>
                </c:pt>
                <c:pt idx="3">
                  <c:v>$300M - $999.99M</c:v>
                </c:pt>
                <c:pt idx="4">
                  <c:v>&lt; $300M</c:v>
                </c:pt>
              </c:strCache>
            </c:strRef>
          </c:cat>
          <c:val>
            <c:numRef>
              <c:f>Sheet1!$B$2:$B$6</c:f>
              <c:numCache>
                <c:formatCode>###0%;\-###0%</c:formatCode>
                <c:ptCount val="5"/>
                <c:pt idx="0">
                  <c:v>5.0403225806451603E-2</c:v>
                </c:pt>
                <c:pt idx="1">
                  <c:v>7.6612903225806397E-2</c:v>
                </c:pt>
                <c:pt idx="2">
                  <c:v>7.6612903225806495E-2</c:v>
                </c:pt>
                <c:pt idx="3">
                  <c:v>0.14516129032258099</c:v>
                </c:pt>
                <c:pt idx="4">
                  <c:v>0.65120967741935498</c:v>
                </c:pt>
              </c:numCache>
            </c:numRef>
          </c:val>
          <c:extLst>
            <c:ext xmlns:c16="http://schemas.microsoft.com/office/drawing/2014/chart" uri="{C3380CC4-5D6E-409C-BE32-E72D297353CC}">
              <c16:uniqueId val="{00000000-4FA0-4A67-9DEA-BEB6A3FFFD5B}"/>
            </c:ext>
          </c:extLst>
        </c:ser>
        <c:dLbls>
          <c:showLegendKey val="0"/>
          <c:showVal val="0"/>
          <c:showCatName val="0"/>
          <c:showSerName val="0"/>
          <c:showPercent val="0"/>
          <c:showBubbleSize val="0"/>
        </c:dLbls>
        <c:gapWidth val="219"/>
        <c:axId val="1023620000"/>
        <c:axId val="1023627072"/>
      </c:barChart>
      <c:catAx>
        <c:axId val="1023620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627072"/>
        <c:crosses val="autoZero"/>
        <c:auto val="1"/>
        <c:lblAlgn val="ctr"/>
        <c:lblOffset val="100"/>
        <c:noMultiLvlLbl val="0"/>
      </c:catAx>
      <c:valAx>
        <c:axId val="1023627072"/>
        <c:scaling>
          <c:orientation val="minMax"/>
        </c:scaling>
        <c:delete val="0"/>
        <c:axPos val="b"/>
        <c:majorGridlines>
          <c:spPr>
            <a:ln w="9525" cap="flat" cmpd="sng" algn="ctr">
              <a:solidFill>
                <a:schemeClr val="bg1">
                  <a:lumMod val="9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620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sz="1400" b="0" i="0" cap="none" baseline="0" dirty="0">
                <a:latin typeface="GT America Condensed" panose="020B0604020202020204" charset="0"/>
              </a:rPr>
              <a:t>By Institution Type</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By Institution Type</c:v>
                </c:pt>
              </c:strCache>
            </c:strRef>
          </c:tx>
          <c:spPr>
            <a:ln>
              <a:noFill/>
            </a:ln>
          </c:spPr>
          <c:dPt>
            <c:idx val="0"/>
            <c:bubble3D val="0"/>
            <c:spPr>
              <a:solidFill>
                <a:srgbClr val="807F7F"/>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77E-4834-9A90-28FB7BAEFABA}"/>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277E-4834-9A90-28FB7BAEFABA}"/>
              </c:ext>
            </c:extLst>
          </c:dPt>
          <c:dLbls>
            <c:dLbl>
              <c:idx val="0"/>
              <c:layout>
                <c:manualLayout>
                  <c:x val="0"/>
                  <c:y val="-4.0522594696836747E-3"/>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lt1"/>
                        </a:solidFill>
                        <a:latin typeface="+mn-lt"/>
                        <a:ea typeface="+mn-ea"/>
                        <a:cs typeface="+mn-cs"/>
                      </a:defRPr>
                    </a:pPr>
                    <a:fld id="{BE098E12-D942-4AA1-8B13-729B35296B5C}" type="PERCENTAGE">
                      <a:rPr lang="en-US" b="0" baseline="0" smtClean="0">
                        <a:solidFill>
                          <a:schemeClr val="bg1"/>
                        </a:solidFill>
                      </a:rPr>
                      <a:pPr>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12543105341331864"/>
                      <c:h val="0.12809192183670096"/>
                    </c:manualLayout>
                  </c15:layout>
                  <c15:dlblFieldTable/>
                  <c15:showDataLabelsRange val="0"/>
                </c:ext>
                <c:ext xmlns:c16="http://schemas.microsoft.com/office/drawing/2014/chart" uri="{C3380CC4-5D6E-409C-BE32-E72D297353CC}">
                  <c16:uniqueId val="{00000001-277E-4834-9A90-28FB7BAEFABA}"/>
                </c:ext>
              </c:extLst>
            </c:dLbl>
            <c:dLbl>
              <c:idx val="1"/>
              <c:tx>
                <c:rich>
                  <a:bodyPr/>
                  <a:lstStyle/>
                  <a:p>
                    <a:fld id="{2B5C8F75-33A3-495E-A041-2F7338B0AEA9}" type="PERCENTAGE">
                      <a:rPr lang="en-US" sz="1200" b="0" baseline="0" smtClean="0">
                        <a:latin typeface="+mn-lt"/>
                      </a:rPr>
                      <a:pPr/>
                      <a:t>[PERCENTAGE]</a:t>
                    </a:fld>
                    <a:endParaRPr lang="en-GB"/>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77E-4834-9A90-28FB7BAEFA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1"/>
            <c:showCatName val="0"/>
            <c:showSerName val="0"/>
            <c:showPercent val="1"/>
            <c:showBubbleSize val="0"/>
            <c:showLeaderLines val="0"/>
            <c:extLst>
              <c:ext xmlns:c15="http://schemas.microsoft.com/office/drawing/2012/chart" uri="{CE6537A1-D6FC-4f65-9D91-7224C49458BB}"/>
            </c:extLst>
          </c:dLbls>
          <c:cat>
            <c:strRef>
              <c:f>Sheet1!$A$2:$A$3</c:f>
              <c:strCache>
                <c:ptCount val="2"/>
                <c:pt idx="0">
                  <c:v>Hedge Fund</c:v>
                </c:pt>
                <c:pt idx="1">
                  <c:v>Other Traditional Accounts</c:v>
                </c:pt>
              </c:strCache>
            </c:strRef>
          </c:cat>
          <c:val>
            <c:numRef>
              <c:f>Sheet1!$B$2:$B$3</c:f>
              <c:numCache>
                <c:formatCode>###0%;\-###0%</c:formatCode>
                <c:ptCount val="2"/>
                <c:pt idx="0">
                  <c:v>0.28091397849462402</c:v>
                </c:pt>
                <c:pt idx="1">
                  <c:v>0.71908602150537604</c:v>
                </c:pt>
              </c:numCache>
            </c:numRef>
          </c:val>
          <c:extLst>
            <c:ext xmlns:c16="http://schemas.microsoft.com/office/drawing/2014/chart" uri="{C3380CC4-5D6E-409C-BE32-E72D297353CC}">
              <c16:uniqueId val="{00000000-277E-4834-9A90-28FB7BAEFABA}"/>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GT America Condensed" panose="020B0604020202020204" charset="0"/>
              </a:rPr>
              <a:t>By Voter Function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By Voter Function</c:v>
                </c:pt>
              </c:strCache>
            </c:strRef>
          </c:tx>
          <c:spPr>
            <a:solidFill>
              <a:srgbClr val="F1602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Portfolio Manager</c:v>
                </c:pt>
                <c:pt idx="1">
                  <c:v>Research Analyst</c:v>
                </c:pt>
                <c:pt idx="2">
                  <c:v>Both(Analyst/PM)</c:v>
                </c:pt>
                <c:pt idx="3">
                  <c:v>Senior Management/Other</c:v>
                </c:pt>
              </c:strCache>
            </c:strRef>
          </c:cat>
          <c:val>
            <c:numRef>
              <c:f>Sheet1!$B$2:$B$5</c:f>
              <c:numCache>
                <c:formatCode>###0%;\-###0%</c:formatCode>
                <c:ptCount val="4"/>
                <c:pt idx="0">
                  <c:v>0.27354656299699598</c:v>
                </c:pt>
                <c:pt idx="1">
                  <c:v>0.56935854391235197</c:v>
                </c:pt>
                <c:pt idx="2">
                  <c:v>8.5704188019084596E-2</c:v>
                </c:pt>
                <c:pt idx="3">
                  <c:v>7.1390705071567404E-2</c:v>
                </c:pt>
              </c:numCache>
            </c:numRef>
          </c:val>
          <c:extLst>
            <c:ext xmlns:c16="http://schemas.microsoft.com/office/drawing/2014/chart" uri="{C3380CC4-5D6E-409C-BE32-E72D297353CC}">
              <c16:uniqueId val="{00000000-26E1-4B66-AFFB-DC55F9AC4CD2}"/>
            </c:ext>
          </c:extLst>
        </c:ser>
        <c:dLbls>
          <c:showLegendKey val="0"/>
          <c:showVal val="0"/>
          <c:showCatName val="0"/>
          <c:showSerName val="0"/>
          <c:showPercent val="0"/>
          <c:showBubbleSize val="0"/>
        </c:dLbls>
        <c:gapWidth val="219"/>
        <c:axId val="1023620000"/>
        <c:axId val="1023627072"/>
      </c:barChart>
      <c:catAx>
        <c:axId val="1023620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t"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627072"/>
        <c:crosses val="autoZero"/>
        <c:auto val="1"/>
        <c:lblAlgn val="ctr"/>
        <c:lblOffset val="100"/>
        <c:noMultiLvlLbl val="0"/>
      </c:catAx>
      <c:valAx>
        <c:axId val="1023627072"/>
        <c:scaling>
          <c:orientation val="minMax"/>
        </c:scaling>
        <c:delete val="0"/>
        <c:axPos val="b"/>
        <c:majorGridlines>
          <c:spPr>
            <a:ln w="9525" cap="flat" cmpd="sng" algn="ctr">
              <a:solidFill>
                <a:schemeClr val="bg1">
                  <a:lumMod val="9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620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GT America Condensed" panose="020B0604020202020204" charset="0"/>
              </a:rPr>
              <a:t>By Voter Company Domicile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By Voter Company Domicile</c:v>
                </c:pt>
              </c:strCache>
            </c:strRef>
          </c:tx>
          <c:spPr>
            <a:solidFill>
              <a:srgbClr val="F1602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China</c:v>
                </c:pt>
                <c:pt idx="1">
                  <c:v>India</c:v>
                </c:pt>
                <c:pt idx="2">
                  <c:v>Hong Kong</c:v>
                </c:pt>
                <c:pt idx="3">
                  <c:v>Thailand</c:v>
                </c:pt>
                <c:pt idx="4">
                  <c:v>Taiwan</c:v>
                </c:pt>
                <c:pt idx="5">
                  <c:v>Rest of Asia</c:v>
                </c:pt>
                <c:pt idx="6">
                  <c:v>U.S.</c:v>
                </c:pt>
                <c:pt idx="7">
                  <c:v>Europe</c:v>
                </c:pt>
              </c:strCache>
            </c:strRef>
          </c:cat>
          <c:val>
            <c:numRef>
              <c:f>Sheet1!$B$2:$B$9</c:f>
              <c:numCache>
                <c:formatCode>###0%;\-###0%</c:formatCode>
                <c:ptCount val="8"/>
                <c:pt idx="0">
                  <c:v>0.335443037974684</c:v>
                </c:pt>
                <c:pt idx="1">
                  <c:v>0.170886075949367</c:v>
                </c:pt>
                <c:pt idx="2">
                  <c:v>7.5949367088607597E-2</c:v>
                </c:pt>
                <c:pt idx="3">
                  <c:v>6.9620253164557E-2</c:v>
                </c:pt>
                <c:pt idx="4">
                  <c:v>5.6962025316455701E-2</c:v>
                </c:pt>
                <c:pt idx="5">
                  <c:v>0.139240506329114</c:v>
                </c:pt>
                <c:pt idx="6">
                  <c:v>8.2278481012658194E-2</c:v>
                </c:pt>
                <c:pt idx="7">
                  <c:v>6.9620253164556972E-2</c:v>
                </c:pt>
              </c:numCache>
            </c:numRef>
          </c:val>
          <c:extLst>
            <c:ext xmlns:c16="http://schemas.microsoft.com/office/drawing/2014/chart" uri="{C3380CC4-5D6E-409C-BE32-E72D297353CC}">
              <c16:uniqueId val="{00000000-CE50-476E-891F-1A825CFF47A3}"/>
            </c:ext>
          </c:extLst>
        </c:ser>
        <c:dLbls>
          <c:showLegendKey val="0"/>
          <c:showVal val="0"/>
          <c:showCatName val="0"/>
          <c:showSerName val="0"/>
          <c:showPercent val="0"/>
          <c:showBubbleSize val="0"/>
        </c:dLbls>
        <c:gapWidth val="219"/>
        <c:overlap val="-27"/>
        <c:axId val="1023620000"/>
        <c:axId val="1023627072"/>
      </c:barChart>
      <c:catAx>
        <c:axId val="1023620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627072"/>
        <c:crosses val="autoZero"/>
        <c:auto val="1"/>
        <c:lblAlgn val="ctr"/>
        <c:lblOffset val="100"/>
        <c:noMultiLvlLbl val="0"/>
      </c:catAx>
      <c:valAx>
        <c:axId val="1023627072"/>
        <c:scaling>
          <c:orientation val="minMax"/>
        </c:scaling>
        <c:delete val="0"/>
        <c:axPos val="l"/>
        <c:majorGridlines>
          <c:spPr>
            <a:ln w="9525" cap="flat" cmpd="sng" algn="ctr">
              <a:solidFill>
                <a:schemeClr val="bg1">
                  <a:lumMod val="9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620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sz="1400" b="0" i="0" cap="none" baseline="0" dirty="0">
                <a:latin typeface="GT America Condensed" panose="020B0604020202020204" charset="0"/>
              </a:rPr>
              <a:t>By All-Asia Research Team</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By All-Japan Research Team</c:v>
                </c:pt>
              </c:strCache>
            </c:strRef>
          </c:tx>
          <c:spPr>
            <a:ln>
              <a:noFill/>
            </a:ln>
          </c:spPr>
          <c:dPt>
            <c:idx val="0"/>
            <c:bubble3D val="0"/>
            <c:spPr>
              <a:solidFill>
                <a:srgbClr val="F16029"/>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9B2-441F-8866-A03D7CC182FA}"/>
              </c:ext>
            </c:extLst>
          </c:dPt>
          <c:dPt>
            <c:idx val="1"/>
            <c:bubble3D val="0"/>
            <c:spPr>
              <a:solidFill>
                <a:srgbClr val="F16029">
                  <a:alpha val="70000"/>
                </a:srgb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9B2-441F-8866-A03D7CC182FA}"/>
              </c:ext>
            </c:extLst>
          </c:dPt>
          <c:dPt>
            <c:idx val="2"/>
            <c:bubble3D val="0"/>
            <c:spPr>
              <a:solidFill>
                <a:srgbClr val="F16029">
                  <a:alpha val="50000"/>
                </a:srgb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09B2-441F-8866-A03D7CC182FA}"/>
              </c:ext>
            </c:extLst>
          </c:dPt>
          <c:dLbls>
            <c:dLbl>
              <c:idx val="0"/>
              <c:layout>
                <c:manualLayout>
                  <c:x val="0"/>
                  <c:y val="-4.0522594696836747E-3"/>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lt1"/>
                        </a:solidFill>
                        <a:latin typeface="+mn-lt"/>
                        <a:ea typeface="+mn-ea"/>
                        <a:cs typeface="+mn-cs"/>
                      </a:defRPr>
                    </a:pPr>
                    <a:fld id="{BE098E12-D942-4AA1-8B13-729B35296B5C}" type="PERCENTAGE">
                      <a:rPr lang="en-US" b="1" baseline="0" smtClean="0">
                        <a:solidFill>
                          <a:schemeClr val="bg1"/>
                        </a:solidFill>
                      </a:rPr>
                      <a:pPr>
                        <a:defRPr/>
                      </a:pPr>
                      <a:t>[PERCENTAGE]</a:t>
                    </a:fld>
                    <a:endParaRPr lang="en-GB"/>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12543105341331864"/>
                      <c:h val="0.12809192183670096"/>
                    </c:manualLayout>
                  </c15:layout>
                  <c15:dlblFieldTable/>
                  <c15:showDataLabelsRange val="0"/>
                </c:ext>
                <c:ext xmlns:c16="http://schemas.microsoft.com/office/drawing/2014/chart" uri="{C3380CC4-5D6E-409C-BE32-E72D297353CC}">
                  <c16:uniqueId val="{00000001-09B2-441F-8866-A03D7CC182FA}"/>
                </c:ext>
              </c:extLst>
            </c:dLbl>
            <c:dLbl>
              <c:idx val="1"/>
              <c:tx>
                <c:rich>
                  <a:bodyPr/>
                  <a:lstStyle/>
                  <a:p>
                    <a:fld id="{2B5C8F75-33A3-495E-A041-2F7338B0AEA9}" type="PERCENTAGE">
                      <a:rPr lang="en-US" sz="1200" b="1" baseline="0" smtClean="0">
                        <a:latin typeface="+mn-lt"/>
                      </a:rPr>
                      <a:pPr/>
                      <a:t>[PERCENTAGE]</a:t>
                    </a:fld>
                    <a:endParaRPr lang="en-GB"/>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9B2-441F-8866-A03D7CC182FA}"/>
                </c:ext>
              </c:extLst>
            </c:dLbl>
            <c:dLbl>
              <c:idx val="2"/>
              <c:tx>
                <c:rich>
                  <a:bodyPr/>
                  <a:lstStyle/>
                  <a:p>
                    <a:fld id="{1F5B5FED-7061-46C8-B4F5-FA980881647F}" type="VALUE">
                      <a:rPr lang="en-US" smtClean="0"/>
                      <a:pPr/>
                      <a:t>[VALUE]</a:t>
                    </a:fld>
                    <a:endParaRPr lang="en-GB"/>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9B2-441F-8866-A03D7CC182F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1"/>
            <c:showCatName val="0"/>
            <c:showSerName val="0"/>
            <c:showPercent val="1"/>
            <c:showBubbleSize val="0"/>
            <c:showLeaderLines val="0"/>
            <c:extLst>
              <c:ext xmlns:c15="http://schemas.microsoft.com/office/drawing/2012/chart" uri="{CE6537A1-D6FC-4f65-9D91-7224C49458BB}"/>
            </c:extLst>
          </c:dLbls>
          <c:cat>
            <c:strRef>
              <c:f>Sheet1!$A$2:$A$4</c:f>
              <c:strCache>
                <c:ptCount val="3"/>
                <c:pt idx="0">
                  <c:v>Top Ranked</c:v>
                </c:pt>
                <c:pt idx="1">
                  <c:v>Ranked</c:v>
                </c:pt>
                <c:pt idx="2">
                  <c:v>Not Ranked</c:v>
                </c:pt>
              </c:strCache>
            </c:strRef>
          </c:cat>
          <c:val>
            <c:numRef>
              <c:f>Sheet1!$B$2:$B$4</c:f>
              <c:numCache>
                <c:formatCode>###0%;\-###0%</c:formatCode>
                <c:ptCount val="3"/>
                <c:pt idx="0">
                  <c:v>4.2553191489361701E-2</c:v>
                </c:pt>
                <c:pt idx="1">
                  <c:v>0.38297872340425498</c:v>
                </c:pt>
                <c:pt idx="2">
                  <c:v>0.57446808510638303</c:v>
                </c:pt>
              </c:numCache>
            </c:numRef>
          </c:val>
          <c:extLst>
            <c:ext xmlns:c16="http://schemas.microsoft.com/office/drawing/2014/chart" uri="{C3380CC4-5D6E-409C-BE32-E72D297353CC}">
              <c16:uniqueId val="{00000004-09B2-441F-8866-A03D7CC182FA}"/>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GT America Condensed" panose="020B0604020202020204" charset="0"/>
              </a:rPr>
              <a:t>By Voter Location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By Voter Location</c:v>
                </c:pt>
              </c:strCache>
            </c:strRef>
          </c:tx>
          <c:spPr>
            <a:solidFill>
              <a:srgbClr val="F1602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China</c:v>
                </c:pt>
                <c:pt idx="1">
                  <c:v>Hong Kong</c:v>
                </c:pt>
                <c:pt idx="2">
                  <c:v>India</c:v>
                </c:pt>
                <c:pt idx="3">
                  <c:v>Taiwan</c:v>
                </c:pt>
                <c:pt idx="4">
                  <c:v>Thailand</c:v>
                </c:pt>
                <c:pt idx="5">
                  <c:v>Rest of Asia/World</c:v>
                </c:pt>
              </c:strCache>
            </c:strRef>
          </c:cat>
          <c:val>
            <c:numRef>
              <c:f>Sheet1!$B$2:$B$7</c:f>
              <c:numCache>
                <c:formatCode>###0%;\-###0%</c:formatCode>
                <c:ptCount val="6"/>
                <c:pt idx="0">
                  <c:v>0.37837837837837801</c:v>
                </c:pt>
                <c:pt idx="1">
                  <c:v>0.30835380835380799</c:v>
                </c:pt>
                <c:pt idx="2">
                  <c:v>8.9680589680589701E-2</c:v>
                </c:pt>
                <c:pt idx="3">
                  <c:v>6.8796068796068796E-2</c:v>
                </c:pt>
                <c:pt idx="4">
                  <c:v>6.0196560196560202E-2</c:v>
                </c:pt>
                <c:pt idx="5">
                  <c:v>9.4594594594594614E-2</c:v>
                </c:pt>
              </c:numCache>
            </c:numRef>
          </c:val>
          <c:extLst>
            <c:ext xmlns:c16="http://schemas.microsoft.com/office/drawing/2014/chart" uri="{C3380CC4-5D6E-409C-BE32-E72D297353CC}">
              <c16:uniqueId val="{00000000-03E0-4ABE-8AB0-D087E0CA86AD}"/>
            </c:ext>
          </c:extLst>
        </c:ser>
        <c:dLbls>
          <c:showLegendKey val="0"/>
          <c:showVal val="0"/>
          <c:showCatName val="0"/>
          <c:showSerName val="0"/>
          <c:showPercent val="0"/>
          <c:showBubbleSize val="0"/>
        </c:dLbls>
        <c:gapWidth val="219"/>
        <c:overlap val="-27"/>
        <c:axId val="1023620000"/>
        <c:axId val="1023627072"/>
      </c:barChart>
      <c:catAx>
        <c:axId val="1023620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627072"/>
        <c:crosses val="autoZero"/>
        <c:auto val="1"/>
        <c:lblAlgn val="ctr"/>
        <c:lblOffset val="100"/>
        <c:noMultiLvlLbl val="0"/>
      </c:catAx>
      <c:valAx>
        <c:axId val="1023627072"/>
        <c:scaling>
          <c:orientation val="minMax"/>
        </c:scaling>
        <c:delete val="0"/>
        <c:axPos val="l"/>
        <c:majorGridlines>
          <c:spPr>
            <a:ln w="9525" cap="flat" cmpd="sng" algn="ctr">
              <a:solidFill>
                <a:schemeClr val="bg1">
                  <a:lumMod val="9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620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GT America Condensed" panose="020B0604020202020204" charset="0"/>
              </a:rPr>
              <a:t>Number of Members in IR Team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6635523945916581E-2"/>
          <c:y val="0.12823625356844373"/>
          <c:w val="0.92709351481647473"/>
          <c:h val="0.81505502554626952"/>
        </c:manualLayout>
      </c:layout>
      <c:barChart>
        <c:barDir val="col"/>
        <c:grouping val="clustered"/>
        <c:varyColors val="0"/>
        <c:ser>
          <c:idx val="0"/>
          <c:order val="0"/>
          <c:tx>
            <c:strRef>
              <c:f>Sheet1!$B$1</c:f>
              <c:strCache>
                <c:ptCount val="1"/>
                <c:pt idx="0">
                  <c:v>By Voter Company Domicile</c:v>
                </c:pt>
              </c:strCache>
            </c:strRef>
          </c:tx>
          <c:spPr>
            <a:solidFill>
              <a:srgbClr val="F1602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Less than 3</c:v>
                </c:pt>
                <c:pt idx="1">
                  <c:v>3-5</c:v>
                </c:pt>
                <c:pt idx="2">
                  <c:v>5-10</c:v>
                </c:pt>
                <c:pt idx="3">
                  <c:v>More than 10</c:v>
                </c:pt>
              </c:strCache>
            </c:strRef>
          </c:cat>
          <c:val>
            <c:numRef>
              <c:f>Sheet1!$B$2:$B$5</c:f>
              <c:numCache>
                <c:formatCode>#,##0%;\-#,##0%</c:formatCode>
                <c:ptCount val="4"/>
                <c:pt idx="0">
                  <c:v>0.419928825622776</c:v>
                </c:pt>
                <c:pt idx="1">
                  <c:v>0.34519572953736699</c:v>
                </c:pt>
                <c:pt idx="2">
                  <c:v>0.195729537366548</c:v>
                </c:pt>
                <c:pt idx="3">
                  <c:v>3.91459074733096E-2</c:v>
                </c:pt>
              </c:numCache>
            </c:numRef>
          </c:val>
          <c:extLst>
            <c:ext xmlns:c16="http://schemas.microsoft.com/office/drawing/2014/chart" uri="{C3380CC4-5D6E-409C-BE32-E72D297353CC}">
              <c16:uniqueId val="{00000000-A2C8-4B76-800C-9B8159CF43BD}"/>
            </c:ext>
          </c:extLst>
        </c:ser>
        <c:dLbls>
          <c:showLegendKey val="0"/>
          <c:showVal val="0"/>
          <c:showCatName val="0"/>
          <c:showSerName val="0"/>
          <c:showPercent val="0"/>
          <c:showBubbleSize val="0"/>
        </c:dLbls>
        <c:gapWidth val="219"/>
        <c:overlap val="-27"/>
        <c:axId val="1023620000"/>
        <c:axId val="1023627072"/>
      </c:barChart>
      <c:catAx>
        <c:axId val="1023620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627072"/>
        <c:crosses val="autoZero"/>
        <c:auto val="1"/>
        <c:lblAlgn val="ctr"/>
        <c:lblOffset val="100"/>
        <c:noMultiLvlLbl val="0"/>
      </c:catAx>
      <c:valAx>
        <c:axId val="1023627072"/>
        <c:scaling>
          <c:orientation val="minMax"/>
          <c:max val="0.45"/>
        </c:scaling>
        <c:delete val="0"/>
        <c:axPos val="l"/>
        <c:majorGridlines>
          <c:spPr>
            <a:ln w="9525" cap="flat" cmpd="sng" algn="ctr">
              <a:solidFill>
                <a:schemeClr val="bg1">
                  <a:lumMod val="9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620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804"/>
            <a:ext cx="13716000" cy="3581953"/>
          </a:xfrm>
        </p:spPr>
        <p:txBody>
          <a:bodyPr anchor="b"/>
          <a:lstStyle>
            <a:lvl1pPr algn="ctr">
              <a:defRPr sz="9000"/>
            </a:lvl1pPr>
          </a:lstStyle>
          <a:p>
            <a:r>
              <a:rPr lang="en-GB"/>
              <a:t>Click to edit Master title style</a:t>
            </a:r>
            <a:endParaRPr lang="en-US" dirty="0"/>
          </a:p>
        </p:txBody>
      </p:sp>
      <p:sp>
        <p:nvSpPr>
          <p:cNvPr id="3" name="Subtitle 2"/>
          <p:cNvSpPr>
            <a:spLocks noGrp="1"/>
          </p:cNvSpPr>
          <p:nvPr>
            <p:ph type="subTitle" idx="1"/>
          </p:nvPr>
        </p:nvSpPr>
        <p:spPr>
          <a:xfrm>
            <a:off x="2286000" y="5403891"/>
            <a:ext cx="13716000" cy="2484026"/>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8E5892E-0FCA-FC4A-A5B6-870F374FBB0C}"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74030-C5FD-454F-9B2E-C914C2DCDDBB}" type="slidenum">
              <a:rPr lang="en-US" smtClean="0"/>
              <a:t>‹#›</a:t>
            </a:fld>
            <a:endParaRPr lang="en-US"/>
          </a:p>
        </p:txBody>
      </p:sp>
    </p:spTree>
    <p:extLst>
      <p:ext uri="{BB962C8B-B14F-4D97-AF65-F5344CB8AC3E}">
        <p14:creationId xmlns:p14="http://schemas.microsoft.com/office/powerpoint/2010/main" val="1749366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8E5892E-0FCA-FC4A-A5B6-870F374FBB0C}"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74030-C5FD-454F-9B2E-C914C2DCDDBB}" type="slidenum">
              <a:rPr lang="en-US" smtClean="0"/>
              <a:t>‹#›</a:t>
            </a:fld>
            <a:endParaRPr lang="en-US"/>
          </a:p>
        </p:txBody>
      </p:sp>
    </p:spTree>
    <p:extLst>
      <p:ext uri="{BB962C8B-B14F-4D97-AF65-F5344CB8AC3E}">
        <p14:creationId xmlns:p14="http://schemas.microsoft.com/office/powerpoint/2010/main" val="1581471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772"/>
            <a:ext cx="3943350" cy="8719103"/>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257300" y="547772"/>
            <a:ext cx="11601450" cy="871910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8E5892E-0FCA-FC4A-A5B6-870F374FBB0C}"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74030-C5FD-454F-9B2E-C914C2DCDDBB}" type="slidenum">
              <a:rPr lang="en-US" smtClean="0"/>
              <a:t>‹#›</a:t>
            </a:fld>
            <a:endParaRPr lang="en-US"/>
          </a:p>
        </p:txBody>
      </p:sp>
    </p:spTree>
    <p:extLst>
      <p:ext uri="{BB962C8B-B14F-4D97-AF65-F5344CB8AC3E}">
        <p14:creationId xmlns:p14="http://schemas.microsoft.com/office/powerpoint/2010/main" val="153012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8E5892E-0FCA-FC4A-A5B6-870F374FBB0C}"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74030-C5FD-454F-9B2E-C914C2DCDDBB}" type="slidenum">
              <a:rPr lang="en-US" smtClean="0"/>
              <a:t>‹#›</a:t>
            </a:fld>
            <a:endParaRPr lang="en-US"/>
          </a:p>
        </p:txBody>
      </p:sp>
    </p:spTree>
    <p:extLst>
      <p:ext uri="{BB962C8B-B14F-4D97-AF65-F5344CB8AC3E}">
        <p14:creationId xmlns:p14="http://schemas.microsoft.com/office/powerpoint/2010/main" val="3428823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5004"/>
            <a:ext cx="15773400" cy="4279766"/>
          </a:xfrm>
        </p:spPr>
        <p:txBody>
          <a:bodyPr anchor="b"/>
          <a:lstStyle>
            <a:lvl1pPr>
              <a:defRPr sz="9000"/>
            </a:lvl1pPr>
          </a:lstStyle>
          <a:p>
            <a:r>
              <a:rPr lang="en-GB"/>
              <a:t>Click to edit Master title style</a:t>
            </a:r>
            <a:endParaRPr lang="en-US" dirty="0"/>
          </a:p>
        </p:txBody>
      </p:sp>
      <p:sp>
        <p:nvSpPr>
          <p:cNvPr id="3" name="Text Placeholder 2"/>
          <p:cNvSpPr>
            <a:spLocks noGrp="1"/>
          </p:cNvSpPr>
          <p:nvPr>
            <p:ph type="body" idx="1"/>
          </p:nvPr>
        </p:nvSpPr>
        <p:spPr>
          <a:xfrm>
            <a:off x="1247775" y="6885258"/>
            <a:ext cx="15773400" cy="2250628"/>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8E5892E-0FCA-FC4A-A5B6-870F374FBB0C}"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74030-C5FD-454F-9B2E-C914C2DCDDBB}" type="slidenum">
              <a:rPr lang="en-US" smtClean="0"/>
              <a:t>‹#›</a:t>
            </a:fld>
            <a:endParaRPr lang="en-US"/>
          </a:p>
        </p:txBody>
      </p:sp>
    </p:spTree>
    <p:extLst>
      <p:ext uri="{BB962C8B-B14F-4D97-AF65-F5344CB8AC3E}">
        <p14:creationId xmlns:p14="http://schemas.microsoft.com/office/powerpoint/2010/main" val="250099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738860"/>
            <a:ext cx="7772400" cy="65280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9258300" y="2738860"/>
            <a:ext cx="7772400" cy="65280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8E5892E-0FCA-FC4A-A5B6-870F374FBB0C}"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74030-C5FD-454F-9B2E-C914C2DCDDBB}" type="slidenum">
              <a:rPr lang="en-US" smtClean="0"/>
              <a:t>‹#›</a:t>
            </a:fld>
            <a:endParaRPr lang="en-US"/>
          </a:p>
        </p:txBody>
      </p:sp>
    </p:spTree>
    <p:extLst>
      <p:ext uri="{BB962C8B-B14F-4D97-AF65-F5344CB8AC3E}">
        <p14:creationId xmlns:p14="http://schemas.microsoft.com/office/powerpoint/2010/main" val="215438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773"/>
            <a:ext cx="15773400" cy="1988651"/>
          </a:xfrm>
        </p:spPr>
        <p:txBody>
          <a:bodyPr/>
          <a:lstStyle/>
          <a:p>
            <a:r>
              <a:rPr lang="en-GB"/>
              <a:t>Click to edit Master title style</a:t>
            </a:r>
            <a:endParaRPr lang="en-US" dirty="0"/>
          </a:p>
        </p:txBody>
      </p:sp>
      <p:sp>
        <p:nvSpPr>
          <p:cNvPr id="3" name="Text Placeholder 2"/>
          <p:cNvSpPr>
            <a:spLocks noGrp="1"/>
          </p:cNvSpPr>
          <p:nvPr>
            <p:ph type="body" idx="1"/>
          </p:nvPr>
        </p:nvSpPr>
        <p:spPr>
          <a:xfrm>
            <a:off x="1259683" y="2522134"/>
            <a:ext cx="7736681" cy="1236059"/>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p:cNvSpPr>
            <a:spLocks noGrp="1"/>
          </p:cNvSpPr>
          <p:nvPr>
            <p:ph sz="half" idx="2"/>
          </p:nvPr>
        </p:nvSpPr>
        <p:spPr>
          <a:xfrm>
            <a:off x="1259683" y="3758193"/>
            <a:ext cx="7736681" cy="552773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9258300" y="2522134"/>
            <a:ext cx="7774782" cy="1236059"/>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p:cNvSpPr>
            <a:spLocks noGrp="1"/>
          </p:cNvSpPr>
          <p:nvPr>
            <p:ph sz="quarter" idx="4"/>
          </p:nvPr>
        </p:nvSpPr>
        <p:spPr>
          <a:xfrm>
            <a:off x="9258300" y="3758193"/>
            <a:ext cx="7774782" cy="552773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8E5892E-0FCA-FC4A-A5B6-870F374FBB0C}" type="datetimeFigureOut">
              <a:rPr lang="en-US" smtClean="0"/>
              <a:t>8/31/2023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A74030-C5FD-454F-9B2E-C914C2DCDDBB}" type="slidenum">
              <a:rPr lang="en-US" smtClean="0"/>
              <a:t>‹#›</a:t>
            </a:fld>
            <a:endParaRPr lang="en-US"/>
          </a:p>
        </p:txBody>
      </p:sp>
    </p:spTree>
    <p:extLst>
      <p:ext uri="{BB962C8B-B14F-4D97-AF65-F5344CB8AC3E}">
        <p14:creationId xmlns:p14="http://schemas.microsoft.com/office/powerpoint/2010/main" val="4009380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8E5892E-0FCA-FC4A-A5B6-870F374FBB0C}" type="datetimeFigureOut">
              <a:rPr lang="en-US" smtClean="0"/>
              <a:t>8/31/2023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A74030-C5FD-454F-9B2E-C914C2DCDDBB}" type="slidenum">
              <a:rPr lang="en-US" smtClean="0"/>
              <a:t>‹#›</a:t>
            </a:fld>
            <a:endParaRPr lang="en-US"/>
          </a:p>
        </p:txBody>
      </p:sp>
    </p:spTree>
    <p:extLst>
      <p:ext uri="{BB962C8B-B14F-4D97-AF65-F5344CB8AC3E}">
        <p14:creationId xmlns:p14="http://schemas.microsoft.com/office/powerpoint/2010/main" val="331476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5892E-0FCA-FC4A-A5B6-870F374FBB0C}" type="datetimeFigureOut">
              <a:rPr lang="en-US" smtClean="0"/>
              <a:t>8/31/2023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A74030-C5FD-454F-9B2E-C914C2DCDDBB}" type="slidenum">
              <a:rPr lang="en-US" smtClean="0"/>
              <a:t>‹#›</a:t>
            </a:fld>
            <a:endParaRPr lang="en-US"/>
          </a:p>
        </p:txBody>
      </p:sp>
    </p:spTree>
    <p:extLst>
      <p:ext uri="{BB962C8B-B14F-4D97-AF65-F5344CB8AC3E}">
        <p14:creationId xmlns:p14="http://schemas.microsoft.com/office/powerpoint/2010/main" val="41656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906"/>
            <a:ext cx="5898356" cy="2400671"/>
          </a:xfrm>
        </p:spPr>
        <p:txBody>
          <a:bodyPr anchor="b"/>
          <a:lstStyle>
            <a:lvl1pPr>
              <a:defRPr sz="4800"/>
            </a:lvl1pPr>
          </a:lstStyle>
          <a:p>
            <a:r>
              <a:rPr lang="en-GB"/>
              <a:t>Click to edit Master title style</a:t>
            </a:r>
            <a:endParaRPr lang="en-US" dirty="0"/>
          </a:p>
        </p:txBody>
      </p:sp>
      <p:sp>
        <p:nvSpPr>
          <p:cNvPr id="3" name="Content Placeholder 2"/>
          <p:cNvSpPr>
            <a:spLocks noGrp="1"/>
          </p:cNvSpPr>
          <p:nvPr>
            <p:ph idx="1"/>
          </p:nvPr>
        </p:nvSpPr>
        <p:spPr>
          <a:xfrm>
            <a:off x="7774782" y="1481367"/>
            <a:ext cx="9258300" cy="7311566"/>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259683" y="3086576"/>
            <a:ext cx="5898356" cy="5718265"/>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p:cNvSpPr>
            <a:spLocks noGrp="1"/>
          </p:cNvSpPr>
          <p:nvPr>
            <p:ph type="dt" sz="half" idx="10"/>
          </p:nvPr>
        </p:nvSpPr>
        <p:spPr/>
        <p:txBody>
          <a:bodyPr/>
          <a:lstStyle/>
          <a:p>
            <a:fld id="{08E5892E-0FCA-FC4A-A5B6-870F374FBB0C}"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74030-C5FD-454F-9B2E-C914C2DCDDBB}" type="slidenum">
              <a:rPr lang="en-US" smtClean="0"/>
              <a:t>‹#›</a:t>
            </a:fld>
            <a:endParaRPr lang="en-US"/>
          </a:p>
        </p:txBody>
      </p:sp>
    </p:spTree>
    <p:extLst>
      <p:ext uri="{BB962C8B-B14F-4D97-AF65-F5344CB8AC3E}">
        <p14:creationId xmlns:p14="http://schemas.microsoft.com/office/powerpoint/2010/main" val="2226742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906"/>
            <a:ext cx="5898356" cy="2400671"/>
          </a:xfrm>
        </p:spPr>
        <p:txBody>
          <a:bodyPr anchor="b"/>
          <a:lstStyle>
            <a:lvl1pPr>
              <a:defRPr sz="48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774782" y="1481367"/>
            <a:ext cx="9258300" cy="7311566"/>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GB"/>
              <a:t>Click icon to add picture</a:t>
            </a:r>
            <a:endParaRPr lang="en-US" dirty="0"/>
          </a:p>
        </p:txBody>
      </p:sp>
      <p:sp>
        <p:nvSpPr>
          <p:cNvPr id="4" name="Text Placeholder 3"/>
          <p:cNvSpPr>
            <a:spLocks noGrp="1"/>
          </p:cNvSpPr>
          <p:nvPr>
            <p:ph type="body" sz="half" idx="2"/>
          </p:nvPr>
        </p:nvSpPr>
        <p:spPr>
          <a:xfrm>
            <a:off x="1259683" y="3086576"/>
            <a:ext cx="5898356" cy="5718265"/>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p:cNvSpPr>
            <a:spLocks noGrp="1"/>
          </p:cNvSpPr>
          <p:nvPr>
            <p:ph type="dt" sz="half" idx="10"/>
          </p:nvPr>
        </p:nvSpPr>
        <p:spPr/>
        <p:txBody>
          <a:bodyPr/>
          <a:lstStyle/>
          <a:p>
            <a:fld id="{08E5892E-0FCA-FC4A-A5B6-870F374FBB0C}"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74030-C5FD-454F-9B2E-C914C2DCDDBB}" type="slidenum">
              <a:rPr lang="en-US" smtClean="0"/>
              <a:t>‹#›</a:t>
            </a:fld>
            <a:endParaRPr lang="en-US"/>
          </a:p>
        </p:txBody>
      </p:sp>
    </p:spTree>
    <p:extLst>
      <p:ext uri="{BB962C8B-B14F-4D97-AF65-F5344CB8AC3E}">
        <p14:creationId xmlns:p14="http://schemas.microsoft.com/office/powerpoint/2010/main" val="2588598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73"/>
            <a:ext cx="15773400" cy="1988651"/>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257300" y="2738860"/>
            <a:ext cx="15773400" cy="652801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257300" y="9535998"/>
            <a:ext cx="4114800" cy="547772"/>
          </a:xfrm>
          <a:prstGeom prst="rect">
            <a:avLst/>
          </a:prstGeom>
        </p:spPr>
        <p:txBody>
          <a:bodyPr vert="horz" lIns="91440" tIns="45720" rIns="91440" bIns="45720" rtlCol="0" anchor="ctr"/>
          <a:lstStyle>
            <a:lvl1pPr algn="l">
              <a:defRPr sz="1800">
                <a:solidFill>
                  <a:schemeClr val="tx1">
                    <a:tint val="75000"/>
                  </a:schemeClr>
                </a:solidFill>
              </a:defRPr>
            </a:lvl1pPr>
          </a:lstStyle>
          <a:p>
            <a:fld id="{08E5892E-0FCA-FC4A-A5B6-870F374FBB0C}" type="datetimeFigureOut">
              <a:rPr lang="en-US" smtClean="0"/>
              <a:t>8/31/2023</a:t>
            </a:fld>
            <a:endParaRPr lang="en-US"/>
          </a:p>
        </p:txBody>
      </p:sp>
      <p:sp>
        <p:nvSpPr>
          <p:cNvPr id="5" name="Footer Placeholder 4"/>
          <p:cNvSpPr>
            <a:spLocks noGrp="1"/>
          </p:cNvSpPr>
          <p:nvPr>
            <p:ph type="ftr" sz="quarter" idx="3"/>
          </p:nvPr>
        </p:nvSpPr>
        <p:spPr>
          <a:xfrm>
            <a:off x="6057900" y="9535998"/>
            <a:ext cx="6172200" cy="547772"/>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5998"/>
            <a:ext cx="4114800" cy="547772"/>
          </a:xfrm>
          <a:prstGeom prst="rect">
            <a:avLst/>
          </a:prstGeom>
        </p:spPr>
        <p:txBody>
          <a:bodyPr vert="horz" lIns="91440" tIns="45720" rIns="91440" bIns="45720" rtlCol="0" anchor="ctr"/>
          <a:lstStyle>
            <a:lvl1pPr algn="r">
              <a:defRPr sz="1800">
                <a:solidFill>
                  <a:schemeClr val="tx1">
                    <a:tint val="75000"/>
                  </a:schemeClr>
                </a:solidFill>
              </a:defRPr>
            </a:lvl1pPr>
          </a:lstStyle>
          <a:p>
            <a:fld id="{92A74030-C5FD-454F-9B2E-C914C2DCDDBB}" type="slidenum">
              <a:rPr lang="en-US" smtClean="0"/>
              <a:t>‹#›</a:t>
            </a:fld>
            <a:endParaRPr lang="en-US"/>
          </a:p>
        </p:txBody>
      </p:sp>
    </p:spTree>
    <p:extLst>
      <p:ext uri="{BB962C8B-B14F-4D97-AF65-F5344CB8AC3E}">
        <p14:creationId xmlns:p14="http://schemas.microsoft.com/office/powerpoint/2010/main" val="4232697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7.sv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iiresearch.com/"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mailto:marketing@iiresearch.com" TargetMode="External"/><Relationship Id="rId4" Type="http://schemas.openxmlformats.org/officeDocument/2006/relationships/hyperlink" Target="https://www.linkedin.com/showcase/institutional-investor---research-&amp;-rankings/?viewAsMember=tru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5C697B10-17D8-499D-94A2-87479B38D4D1}"/>
              </a:ext>
            </a:extLst>
          </p:cNvPr>
          <p:cNvPicPr>
            <a:picLocks noChangeAspect="1"/>
          </p:cNvPicPr>
          <p:nvPr/>
        </p:nvPicPr>
        <p:blipFill>
          <a:blip r:embed="rId2"/>
          <a:stretch>
            <a:fillRect/>
          </a:stretch>
        </p:blipFill>
        <p:spPr>
          <a:xfrm>
            <a:off x="462127" y="9146052"/>
            <a:ext cx="2386382" cy="678235"/>
          </a:xfrm>
          <a:prstGeom prst="rect">
            <a:avLst/>
          </a:prstGeom>
        </p:spPr>
      </p:pic>
      <p:pic>
        <p:nvPicPr>
          <p:cNvPr id="4" name="Picture 3" descr="Text, logo&#10;&#10;Description automatically generated">
            <a:extLst>
              <a:ext uri="{FF2B5EF4-FFF2-40B4-BE49-F238E27FC236}">
                <a16:creationId xmlns:a16="http://schemas.microsoft.com/office/drawing/2014/main" id="{4A731188-9D43-B1D2-D77A-DA13335A1414}"/>
              </a:ext>
            </a:extLst>
          </p:cNvPr>
          <p:cNvPicPr>
            <a:picLocks noChangeAspect="1"/>
          </p:cNvPicPr>
          <p:nvPr/>
        </p:nvPicPr>
        <p:blipFill>
          <a:blip r:embed="rId3"/>
          <a:stretch>
            <a:fillRect/>
          </a:stretch>
        </p:blipFill>
        <p:spPr>
          <a:xfrm>
            <a:off x="3782707" y="8933051"/>
            <a:ext cx="2511200" cy="1190204"/>
          </a:xfrm>
          <a:prstGeom prst="rect">
            <a:avLst/>
          </a:prstGeom>
        </p:spPr>
      </p:pic>
      <p:cxnSp>
        <p:nvCxnSpPr>
          <p:cNvPr id="5" name="Straight Connector 4">
            <a:extLst>
              <a:ext uri="{FF2B5EF4-FFF2-40B4-BE49-F238E27FC236}">
                <a16:creationId xmlns:a16="http://schemas.microsoft.com/office/drawing/2014/main" id="{EF0229EF-553D-DCA4-2875-67037725B859}"/>
              </a:ext>
            </a:extLst>
          </p:cNvPr>
          <p:cNvCxnSpPr>
            <a:cxnSpLocks/>
          </p:cNvCxnSpPr>
          <p:nvPr/>
        </p:nvCxnSpPr>
        <p:spPr>
          <a:xfrm>
            <a:off x="3315874" y="9178207"/>
            <a:ext cx="0" cy="663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88F62D3-1501-FEFF-F8BB-5544ABE2DE49}"/>
              </a:ext>
            </a:extLst>
          </p:cNvPr>
          <p:cNvSpPr txBox="1"/>
          <p:nvPr/>
        </p:nvSpPr>
        <p:spPr>
          <a:xfrm>
            <a:off x="1098833" y="3677159"/>
            <a:ext cx="11489823" cy="923330"/>
          </a:xfrm>
          <a:prstGeom prst="rect">
            <a:avLst/>
          </a:prstGeom>
          <a:noFill/>
        </p:spPr>
        <p:txBody>
          <a:bodyPr wrap="square" rtlCol="0">
            <a:spAutoFit/>
          </a:bodyPr>
          <a:lstStyle/>
          <a:p>
            <a:r>
              <a:rPr lang="en-US" sz="5400" dirty="0">
                <a:latin typeface="GT America Condensed" pitchFamily="2" charset="77"/>
              </a:rPr>
              <a:t>Process, Methodology &amp; Insights</a:t>
            </a:r>
          </a:p>
        </p:txBody>
      </p:sp>
      <p:sp>
        <p:nvSpPr>
          <p:cNvPr id="7" name="TextBox 6">
            <a:extLst>
              <a:ext uri="{FF2B5EF4-FFF2-40B4-BE49-F238E27FC236}">
                <a16:creationId xmlns:a16="http://schemas.microsoft.com/office/drawing/2014/main" id="{0F619532-E558-9C5C-9EF4-F8EEE64F75F3}"/>
              </a:ext>
            </a:extLst>
          </p:cNvPr>
          <p:cNvSpPr txBox="1"/>
          <p:nvPr/>
        </p:nvSpPr>
        <p:spPr>
          <a:xfrm>
            <a:off x="1113821" y="4552036"/>
            <a:ext cx="8030180" cy="1754326"/>
          </a:xfrm>
          <a:prstGeom prst="rect">
            <a:avLst/>
          </a:prstGeom>
          <a:noFill/>
        </p:spPr>
        <p:txBody>
          <a:bodyPr wrap="square" rtlCol="0">
            <a:spAutoFit/>
          </a:bodyPr>
          <a:lstStyle/>
          <a:p>
            <a:r>
              <a:rPr lang="en-US" sz="5400" dirty="0">
                <a:solidFill>
                  <a:srgbClr val="F36128"/>
                </a:solidFill>
                <a:latin typeface="GT America Condensed" pitchFamily="2" charset="77"/>
              </a:rPr>
              <a:t>2023 Asia (ex-Japan) Executive Team</a:t>
            </a:r>
          </a:p>
        </p:txBody>
      </p:sp>
      <p:sp>
        <p:nvSpPr>
          <p:cNvPr id="8" name="TextBox 7">
            <a:extLst>
              <a:ext uri="{FF2B5EF4-FFF2-40B4-BE49-F238E27FC236}">
                <a16:creationId xmlns:a16="http://schemas.microsoft.com/office/drawing/2014/main" id="{B859DD00-7BDF-08D9-FD55-1F025C1D3822}"/>
              </a:ext>
            </a:extLst>
          </p:cNvPr>
          <p:cNvSpPr txBox="1"/>
          <p:nvPr/>
        </p:nvSpPr>
        <p:spPr>
          <a:xfrm>
            <a:off x="1118809" y="3199796"/>
            <a:ext cx="1074422" cy="400110"/>
          </a:xfrm>
          <a:prstGeom prst="rect">
            <a:avLst/>
          </a:prstGeom>
          <a:noFill/>
        </p:spPr>
        <p:txBody>
          <a:bodyPr wrap="square" rtlCol="0">
            <a:spAutoFit/>
          </a:bodyPr>
          <a:lstStyle/>
          <a:p>
            <a:r>
              <a:rPr lang="en-US" sz="2000" dirty="0">
                <a:solidFill>
                  <a:schemeClr val="bg1">
                    <a:lumMod val="85000"/>
                  </a:schemeClr>
                </a:solidFill>
                <a:latin typeface="GT America Condensed" pitchFamily="2" charset="77"/>
              </a:rPr>
              <a:t>2023</a:t>
            </a:r>
          </a:p>
        </p:txBody>
      </p:sp>
      <p:sp>
        <p:nvSpPr>
          <p:cNvPr id="9" name="TextBox 8">
            <a:extLst>
              <a:ext uri="{FF2B5EF4-FFF2-40B4-BE49-F238E27FC236}">
                <a16:creationId xmlns:a16="http://schemas.microsoft.com/office/drawing/2014/main" id="{0683D59A-42D0-A401-FCCE-A993C73F1FBD}"/>
              </a:ext>
            </a:extLst>
          </p:cNvPr>
          <p:cNvSpPr txBox="1"/>
          <p:nvPr/>
        </p:nvSpPr>
        <p:spPr>
          <a:xfrm>
            <a:off x="1118809" y="6350243"/>
            <a:ext cx="8313893" cy="369332"/>
          </a:xfrm>
          <a:prstGeom prst="rect">
            <a:avLst/>
          </a:prstGeom>
          <a:noFill/>
        </p:spPr>
        <p:txBody>
          <a:bodyPr wrap="square" rtlCol="0">
            <a:spAutoFit/>
          </a:bodyPr>
          <a:lstStyle/>
          <a:p>
            <a:r>
              <a:rPr lang="en-GB" dirty="0">
                <a:solidFill>
                  <a:schemeClr val="bg1">
                    <a:lumMod val="50000"/>
                  </a:schemeClr>
                </a:solidFill>
                <a:latin typeface="GT America Condensed" pitchFamily="2" charset="77"/>
              </a:rPr>
              <a:t>Strengthen your investor outreach with Institutional Investor Research</a:t>
            </a:r>
            <a:endParaRPr lang="en-GB" dirty="0">
              <a:solidFill>
                <a:schemeClr val="bg1">
                  <a:lumMod val="50000"/>
                </a:schemeClr>
              </a:solidFill>
              <a:effectLst/>
              <a:latin typeface="GT America Condensed" pitchFamily="2" charset="77"/>
            </a:endParaRPr>
          </a:p>
        </p:txBody>
      </p:sp>
      <p:pic>
        <p:nvPicPr>
          <p:cNvPr id="13" name="Picture 12" descr="A picture containing sky, outdoor, computer&#10;&#10;Description automatically generated">
            <a:extLst>
              <a:ext uri="{FF2B5EF4-FFF2-40B4-BE49-F238E27FC236}">
                <a16:creationId xmlns:a16="http://schemas.microsoft.com/office/drawing/2014/main" id="{2241C08B-CF89-C16B-6174-A500390E7E90}"/>
              </a:ext>
            </a:extLst>
          </p:cNvPr>
          <p:cNvPicPr>
            <a:picLocks noChangeAspect="1"/>
          </p:cNvPicPr>
          <p:nvPr/>
        </p:nvPicPr>
        <p:blipFill rotWithShape="1">
          <a:blip r:embed="rId4"/>
          <a:srcRect l="36305" r="16538"/>
          <a:stretch/>
        </p:blipFill>
        <p:spPr>
          <a:xfrm>
            <a:off x="11126303" y="0"/>
            <a:ext cx="7277811" cy="10288588"/>
          </a:xfrm>
          <a:prstGeom prst="rect">
            <a:avLst/>
          </a:prstGeom>
        </p:spPr>
      </p:pic>
    </p:spTree>
    <p:extLst>
      <p:ext uri="{BB962C8B-B14F-4D97-AF65-F5344CB8AC3E}">
        <p14:creationId xmlns:p14="http://schemas.microsoft.com/office/powerpoint/2010/main" val="1152458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8B581C-6D05-E500-88BF-F73886C95601}"/>
              </a:ext>
            </a:extLst>
          </p:cNvPr>
          <p:cNvSpPr/>
          <p:nvPr/>
        </p:nvSpPr>
        <p:spPr>
          <a:xfrm>
            <a:off x="283351" y="1318800"/>
            <a:ext cx="17762381" cy="8107170"/>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9BF7D05-4D4B-F847-FBA7-0377F8F3FD8B}"/>
              </a:ext>
            </a:extLst>
          </p:cNvPr>
          <p:cNvGrpSpPr/>
          <p:nvPr/>
        </p:nvGrpSpPr>
        <p:grpSpPr>
          <a:xfrm>
            <a:off x="0" y="9654988"/>
            <a:ext cx="18296430" cy="647047"/>
            <a:chOff x="0" y="9641541"/>
            <a:chExt cx="18296430" cy="647047"/>
          </a:xfrm>
        </p:grpSpPr>
        <p:sp>
          <p:nvSpPr>
            <p:cNvPr id="6" name="Rectangle 5">
              <a:extLst>
                <a:ext uri="{FF2B5EF4-FFF2-40B4-BE49-F238E27FC236}">
                  <a16:creationId xmlns:a16="http://schemas.microsoft.com/office/drawing/2014/main" id="{3D04C7AD-0985-DE90-60CE-F3A54251E928}"/>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5900186-5AE1-9B12-8FA1-C050747D4004}"/>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8" name="TextBox 7">
              <a:extLst>
                <a:ext uri="{FF2B5EF4-FFF2-40B4-BE49-F238E27FC236}">
                  <a16:creationId xmlns:a16="http://schemas.microsoft.com/office/drawing/2014/main" id="{1B6750A2-B0AE-EC65-7C72-E0813327732F}"/>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09.</a:t>
              </a:r>
            </a:p>
          </p:txBody>
        </p:sp>
        <p:pic>
          <p:nvPicPr>
            <p:cNvPr id="9" name="Picture 8" descr="Text, logo&#10;&#10;Description automatically generated">
              <a:extLst>
                <a:ext uri="{FF2B5EF4-FFF2-40B4-BE49-F238E27FC236}">
                  <a16:creationId xmlns:a16="http://schemas.microsoft.com/office/drawing/2014/main" id="{99B78274-447D-69E8-89AD-690AEC182E85}"/>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10" name="Straight Connector 9">
            <a:extLst>
              <a:ext uri="{FF2B5EF4-FFF2-40B4-BE49-F238E27FC236}">
                <a16:creationId xmlns:a16="http://schemas.microsoft.com/office/drawing/2014/main" id="{B6C3410F-1C55-DA8B-B4FC-A482C333E2D6}"/>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063D81-0B4C-DBBC-B4BF-0E77BA75EA17}"/>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2" name="TextBox 11">
            <a:extLst>
              <a:ext uri="{FF2B5EF4-FFF2-40B4-BE49-F238E27FC236}">
                <a16:creationId xmlns:a16="http://schemas.microsoft.com/office/drawing/2014/main" id="{3D3B6668-4BB0-D60E-B98B-E0E627858A09}"/>
              </a:ext>
            </a:extLst>
          </p:cNvPr>
          <p:cNvSpPr txBox="1"/>
          <p:nvPr/>
        </p:nvSpPr>
        <p:spPr>
          <a:xfrm>
            <a:off x="264690" y="194557"/>
            <a:ext cx="10708109" cy="769441"/>
          </a:xfrm>
          <a:prstGeom prst="rect">
            <a:avLst/>
          </a:prstGeom>
          <a:noFill/>
        </p:spPr>
        <p:txBody>
          <a:bodyPr wrap="square" rtlCol="0">
            <a:spAutoFit/>
          </a:bodyPr>
          <a:lstStyle/>
          <a:p>
            <a:r>
              <a:rPr lang="en-US" sz="4400" dirty="0">
                <a:latin typeface="GT America Condensed" pitchFamily="2" charset="77"/>
              </a:rPr>
              <a:t>Survey Process – Phase 1</a:t>
            </a:r>
          </a:p>
        </p:txBody>
      </p:sp>
      <p:sp>
        <p:nvSpPr>
          <p:cNvPr id="13" name="Rectangle 12">
            <a:extLst>
              <a:ext uri="{FF2B5EF4-FFF2-40B4-BE49-F238E27FC236}">
                <a16:creationId xmlns:a16="http://schemas.microsoft.com/office/drawing/2014/main" id="{71F77181-A63C-0CEA-EA51-DEDCEBDB84A5}"/>
              </a:ext>
            </a:extLst>
          </p:cNvPr>
          <p:cNvSpPr/>
          <p:nvPr/>
        </p:nvSpPr>
        <p:spPr>
          <a:xfrm>
            <a:off x="575041" y="1621378"/>
            <a:ext cx="17182675" cy="646331"/>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GT America Condensed" pitchFamily="2" charset="77"/>
                <a:cs typeface="Arial"/>
              </a:rPr>
              <a:t>     CORPORATE INSIGHTS AND VERIFICATION (CIV)</a:t>
            </a:r>
          </a:p>
        </p:txBody>
      </p:sp>
      <p:sp>
        <p:nvSpPr>
          <p:cNvPr id="14" name="Rectangle 13">
            <a:extLst>
              <a:ext uri="{FF2B5EF4-FFF2-40B4-BE49-F238E27FC236}">
                <a16:creationId xmlns:a16="http://schemas.microsoft.com/office/drawing/2014/main" id="{025A0E4D-9A69-8799-0E98-9AD914783801}"/>
              </a:ext>
            </a:extLst>
          </p:cNvPr>
          <p:cNvSpPr/>
          <p:nvPr/>
        </p:nvSpPr>
        <p:spPr>
          <a:xfrm>
            <a:off x="575042" y="2249047"/>
            <a:ext cx="17182674" cy="3853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292C7CE-4AFC-B92A-94CA-86FE4C8E4A8D}"/>
              </a:ext>
            </a:extLst>
          </p:cNvPr>
          <p:cNvSpPr txBox="1"/>
          <p:nvPr/>
        </p:nvSpPr>
        <p:spPr>
          <a:xfrm>
            <a:off x="836434" y="2664545"/>
            <a:ext cx="14615060" cy="461665"/>
          </a:xfrm>
          <a:prstGeom prst="rect">
            <a:avLst/>
          </a:prstGeom>
          <a:noFill/>
        </p:spPr>
        <p:txBody>
          <a:bodyPr wrap="square">
            <a:spAutoFit/>
          </a:bodyPr>
          <a:lstStyle/>
          <a:p>
            <a:pPr marL="12700" marR="5080">
              <a:spcBef>
                <a:spcPts val="260"/>
              </a:spcBef>
            </a:pPr>
            <a:r>
              <a:rPr lang="en-GB" sz="2400" spc="-45" dirty="0">
                <a:solidFill>
                  <a:srgbClr val="F16029"/>
                </a:solidFill>
                <a:latin typeface="GT America Condensed" pitchFamily="2" charset="77"/>
                <a:cs typeface="Arial"/>
              </a:rPr>
              <a:t>Verify </a:t>
            </a:r>
            <a:r>
              <a:rPr lang="en-GB" sz="2400" spc="-45" dirty="0">
                <a:solidFill>
                  <a:srgbClr val="404040"/>
                </a:solidFill>
                <a:latin typeface="GT America Condensed" pitchFamily="2" charset="77"/>
                <a:cs typeface="Arial"/>
              </a:rPr>
              <a:t>your company details – ensure the correct CEO, CFO and IROs are listed on our ballot</a:t>
            </a:r>
          </a:p>
        </p:txBody>
      </p:sp>
      <p:sp>
        <p:nvSpPr>
          <p:cNvPr id="31" name="TextBox 30">
            <a:extLst>
              <a:ext uri="{FF2B5EF4-FFF2-40B4-BE49-F238E27FC236}">
                <a16:creationId xmlns:a16="http://schemas.microsoft.com/office/drawing/2014/main" id="{490E88ED-59E7-CDD1-0DDA-BA66A2EB635E}"/>
              </a:ext>
            </a:extLst>
          </p:cNvPr>
          <p:cNvSpPr txBox="1"/>
          <p:nvPr/>
        </p:nvSpPr>
        <p:spPr>
          <a:xfrm>
            <a:off x="836434" y="3753879"/>
            <a:ext cx="10136365" cy="1646605"/>
          </a:xfrm>
          <a:prstGeom prst="rect">
            <a:avLst/>
          </a:prstGeom>
          <a:noFill/>
        </p:spPr>
        <p:txBody>
          <a:bodyPr wrap="square">
            <a:spAutoFit/>
          </a:bodyPr>
          <a:lstStyle/>
          <a:p>
            <a:pPr marL="469900" marR="5080" indent="-457200">
              <a:spcBef>
                <a:spcPts val="260"/>
              </a:spcBef>
              <a:buAutoNum type="arabicPeriod"/>
            </a:pPr>
            <a:r>
              <a:rPr lang="en-GB" sz="2400" spc="-45" dirty="0">
                <a:latin typeface="GT America Condensed" pitchFamily="2" charset="77"/>
                <a:cs typeface="Arial"/>
              </a:rPr>
              <a:t>Provide information about IR programme/structure – responses are anonymised and aggregated from hundreds of companies to produce IR Best Practices</a:t>
            </a:r>
          </a:p>
          <a:p>
            <a:pPr marL="12700" marR="5080">
              <a:spcBef>
                <a:spcPts val="260"/>
              </a:spcBef>
            </a:pPr>
            <a:endParaRPr lang="en-GB" sz="2400" spc="-45" dirty="0">
              <a:solidFill>
                <a:srgbClr val="F16029"/>
              </a:solidFill>
              <a:latin typeface="GT America Condensed" pitchFamily="2" charset="77"/>
              <a:cs typeface="Arial"/>
            </a:endParaRPr>
          </a:p>
          <a:p>
            <a:pPr marL="12700" marR="5080">
              <a:spcBef>
                <a:spcPts val="260"/>
              </a:spcBef>
            </a:pPr>
            <a:r>
              <a:rPr lang="en-GB" sz="2400" spc="-45" dirty="0">
                <a:latin typeface="GT America Condensed" pitchFamily="2" charset="77"/>
                <a:cs typeface="Arial"/>
              </a:rPr>
              <a:t>2.	Assess and vote for buy and sell-side1 firms – to help their performance evaluation</a:t>
            </a:r>
          </a:p>
        </p:txBody>
      </p:sp>
      <p:sp>
        <p:nvSpPr>
          <p:cNvPr id="33" name="Rectangle 32">
            <a:extLst>
              <a:ext uri="{FF2B5EF4-FFF2-40B4-BE49-F238E27FC236}">
                <a16:creationId xmlns:a16="http://schemas.microsoft.com/office/drawing/2014/main" id="{9B38715A-4226-A006-5EB7-C236BC7420D3}"/>
              </a:ext>
            </a:extLst>
          </p:cNvPr>
          <p:cNvSpPr/>
          <p:nvPr/>
        </p:nvSpPr>
        <p:spPr>
          <a:xfrm>
            <a:off x="575042" y="6417199"/>
            <a:ext cx="17182674" cy="2092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08ADE08-F0FE-0205-4AA4-009D773017D5}"/>
              </a:ext>
            </a:extLst>
          </p:cNvPr>
          <p:cNvSpPr txBox="1"/>
          <p:nvPr/>
        </p:nvSpPr>
        <p:spPr>
          <a:xfrm>
            <a:off x="836434" y="7128559"/>
            <a:ext cx="14615060" cy="584775"/>
          </a:xfrm>
          <a:prstGeom prst="rect">
            <a:avLst/>
          </a:prstGeom>
          <a:noFill/>
        </p:spPr>
        <p:txBody>
          <a:bodyPr wrap="square">
            <a:spAutoFit/>
          </a:bodyPr>
          <a:lstStyle/>
          <a:p>
            <a:pPr marL="12700" marR="5080">
              <a:spcBef>
                <a:spcPts val="260"/>
              </a:spcBef>
            </a:pPr>
            <a:r>
              <a:rPr lang="en-GB" sz="3200" spc="-45" dirty="0">
                <a:latin typeface="GT America Condensed" pitchFamily="2" charset="77"/>
                <a:cs typeface="Arial"/>
              </a:rPr>
              <a:t>For your personalised CIV link, contact </a:t>
            </a:r>
            <a:r>
              <a:rPr lang="en-GB" sz="3200" u="sng" spc="-45" dirty="0" err="1">
                <a:solidFill>
                  <a:srgbClr val="F16029"/>
                </a:solidFill>
                <a:latin typeface="GT America Condensed" pitchFamily="2" charset="77"/>
                <a:cs typeface="Arial"/>
              </a:rPr>
              <a:t>IIET@iirgs.com</a:t>
            </a:r>
            <a:endParaRPr lang="en-GB" sz="3200" u="sng" spc="-45" dirty="0">
              <a:solidFill>
                <a:srgbClr val="404040"/>
              </a:solidFill>
              <a:latin typeface="GT America Condensed" pitchFamily="2" charset="77"/>
              <a:cs typeface="Arial"/>
            </a:endParaRPr>
          </a:p>
        </p:txBody>
      </p:sp>
      <p:sp>
        <p:nvSpPr>
          <p:cNvPr id="35" name="TextBox 34">
            <a:extLst>
              <a:ext uri="{FF2B5EF4-FFF2-40B4-BE49-F238E27FC236}">
                <a16:creationId xmlns:a16="http://schemas.microsoft.com/office/drawing/2014/main" id="{45807C4F-88C9-9A9C-76DE-02544BEFA5E1}"/>
              </a:ext>
            </a:extLst>
          </p:cNvPr>
          <p:cNvSpPr txBox="1"/>
          <p:nvPr/>
        </p:nvSpPr>
        <p:spPr>
          <a:xfrm>
            <a:off x="836433" y="8063684"/>
            <a:ext cx="16846946" cy="307777"/>
          </a:xfrm>
          <a:prstGeom prst="rect">
            <a:avLst/>
          </a:prstGeom>
          <a:noFill/>
        </p:spPr>
        <p:txBody>
          <a:bodyPr wrap="square">
            <a:spAutoFit/>
          </a:bodyPr>
          <a:lstStyle/>
          <a:p>
            <a:pPr marL="12700" marR="5080">
              <a:spcBef>
                <a:spcPts val="260"/>
              </a:spcBef>
            </a:pPr>
            <a:r>
              <a:rPr lang="en-GB" sz="1400" spc="-45" dirty="0">
                <a:solidFill>
                  <a:schemeClr val="bg1">
                    <a:lumMod val="75000"/>
                  </a:schemeClr>
                </a:solidFill>
                <a:latin typeface="GT America Condensed" pitchFamily="2" charset="77"/>
                <a:cs typeface="Arial"/>
              </a:rPr>
              <a:t>1.  Detail on how to vote on the sell side is on the following slide.</a:t>
            </a:r>
            <a:endParaRPr lang="en-GB" spc="-45" dirty="0">
              <a:solidFill>
                <a:schemeClr val="bg1">
                  <a:lumMod val="75000"/>
                </a:schemeClr>
              </a:solidFill>
              <a:latin typeface="GT America Condensed" pitchFamily="2" charset="77"/>
              <a:cs typeface="Arial"/>
            </a:endParaRPr>
          </a:p>
        </p:txBody>
      </p:sp>
    </p:spTree>
    <p:extLst>
      <p:ext uri="{BB962C8B-B14F-4D97-AF65-F5344CB8AC3E}">
        <p14:creationId xmlns:p14="http://schemas.microsoft.com/office/powerpoint/2010/main" val="3768249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01892F-D398-F2EB-00D2-0AA0F11A2448}"/>
              </a:ext>
            </a:extLst>
          </p:cNvPr>
          <p:cNvSpPr/>
          <p:nvPr/>
        </p:nvSpPr>
        <p:spPr>
          <a:xfrm>
            <a:off x="264689" y="1970170"/>
            <a:ext cx="17762381" cy="7202333"/>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2874CC9D-3560-F0B3-5BDE-F8E156850019}"/>
              </a:ext>
            </a:extLst>
          </p:cNvPr>
          <p:cNvGrpSpPr/>
          <p:nvPr/>
        </p:nvGrpSpPr>
        <p:grpSpPr>
          <a:xfrm>
            <a:off x="0" y="9654988"/>
            <a:ext cx="18296430" cy="647047"/>
            <a:chOff x="0" y="9641541"/>
            <a:chExt cx="18296430" cy="647047"/>
          </a:xfrm>
        </p:grpSpPr>
        <p:sp>
          <p:nvSpPr>
            <p:cNvPr id="6" name="Rectangle 5">
              <a:extLst>
                <a:ext uri="{FF2B5EF4-FFF2-40B4-BE49-F238E27FC236}">
                  <a16:creationId xmlns:a16="http://schemas.microsoft.com/office/drawing/2014/main" id="{1BA94C98-09B6-73DF-E04A-07C0AB61436D}"/>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27EF4C9-EDD6-1353-700E-9DACE86E89FE}"/>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8" name="TextBox 7">
              <a:extLst>
                <a:ext uri="{FF2B5EF4-FFF2-40B4-BE49-F238E27FC236}">
                  <a16:creationId xmlns:a16="http://schemas.microsoft.com/office/drawing/2014/main" id="{857F34DE-587D-0F7A-A665-DC5D01FB4DCA}"/>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10.</a:t>
              </a:r>
            </a:p>
          </p:txBody>
        </p:sp>
        <p:pic>
          <p:nvPicPr>
            <p:cNvPr id="9" name="Picture 8" descr="Text, logo&#10;&#10;Description automatically generated">
              <a:extLst>
                <a:ext uri="{FF2B5EF4-FFF2-40B4-BE49-F238E27FC236}">
                  <a16:creationId xmlns:a16="http://schemas.microsoft.com/office/drawing/2014/main" id="{59E5465E-871D-6791-9E0B-FF77ADD3DD21}"/>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10" name="Straight Connector 9">
            <a:extLst>
              <a:ext uri="{FF2B5EF4-FFF2-40B4-BE49-F238E27FC236}">
                <a16:creationId xmlns:a16="http://schemas.microsoft.com/office/drawing/2014/main" id="{A944CFF9-2BEF-877D-7188-4EEF3AD4C342}"/>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2E4F259-A211-5B59-797C-55B18C56916C}"/>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2" name="TextBox 11">
            <a:extLst>
              <a:ext uri="{FF2B5EF4-FFF2-40B4-BE49-F238E27FC236}">
                <a16:creationId xmlns:a16="http://schemas.microsoft.com/office/drawing/2014/main" id="{B93DDC0B-FBB3-3E52-9BBE-4FACD3BC9E16}"/>
              </a:ext>
            </a:extLst>
          </p:cNvPr>
          <p:cNvSpPr txBox="1"/>
          <p:nvPr/>
        </p:nvSpPr>
        <p:spPr>
          <a:xfrm>
            <a:off x="264690" y="194557"/>
            <a:ext cx="10708109" cy="769441"/>
          </a:xfrm>
          <a:prstGeom prst="rect">
            <a:avLst/>
          </a:prstGeom>
          <a:noFill/>
        </p:spPr>
        <p:txBody>
          <a:bodyPr wrap="square" rtlCol="0">
            <a:spAutoFit/>
          </a:bodyPr>
          <a:lstStyle/>
          <a:p>
            <a:r>
              <a:rPr lang="en-US" sz="4400" dirty="0">
                <a:latin typeface="GT America Condensed" pitchFamily="2" charset="77"/>
              </a:rPr>
              <a:t>Corporates Voting Through CIV For..</a:t>
            </a:r>
          </a:p>
        </p:txBody>
      </p:sp>
      <p:sp>
        <p:nvSpPr>
          <p:cNvPr id="13" name="TextBox 12">
            <a:extLst>
              <a:ext uri="{FF2B5EF4-FFF2-40B4-BE49-F238E27FC236}">
                <a16:creationId xmlns:a16="http://schemas.microsoft.com/office/drawing/2014/main" id="{49AFFB22-24EF-A208-5614-3CF79FFA7AFB}"/>
              </a:ext>
            </a:extLst>
          </p:cNvPr>
          <p:cNvSpPr txBox="1"/>
          <p:nvPr/>
        </p:nvSpPr>
        <p:spPr>
          <a:xfrm>
            <a:off x="264690" y="1280507"/>
            <a:ext cx="16418445" cy="584775"/>
          </a:xfrm>
          <a:prstGeom prst="rect">
            <a:avLst/>
          </a:prstGeom>
          <a:noFill/>
        </p:spPr>
        <p:txBody>
          <a:bodyPr wrap="square">
            <a:spAutoFit/>
          </a:bodyPr>
          <a:lstStyle/>
          <a:p>
            <a:pPr marL="12700" marR="5080">
              <a:spcBef>
                <a:spcPts val="260"/>
              </a:spcBef>
            </a:pPr>
            <a:r>
              <a:rPr lang="en-GB" sz="1600" spc="-45" dirty="0">
                <a:latin typeface="GT America Condensed" pitchFamily="2" charset="77"/>
                <a:cs typeface="Arial"/>
              </a:rPr>
              <a:t>Contributions are invited for listed companies to rate the research and corporate access of the sell-side firms that cover them, and the engagement of asset managers. The CIV (Corporate Insights &amp; Verification) form is distributed to listed companies ahead of the research survey and includes details of their Executive Team, Investor Relations Program and their relationships across the sell-side and buy-side.</a:t>
            </a:r>
          </a:p>
        </p:txBody>
      </p:sp>
      <p:sp>
        <p:nvSpPr>
          <p:cNvPr id="19" name="Rectangle 18">
            <a:extLst>
              <a:ext uri="{FF2B5EF4-FFF2-40B4-BE49-F238E27FC236}">
                <a16:creationId xmlns:a16="http://schemas.microsoft.com/office/drawing/2014/main" id="{6122495E-94E9-81F7-1FDC-51EA5EF79104}"/>
              </a:ext>
            </a:extLst>
          </p:cNvPr>
          <p:cNvSpPr/>
          <p:nvPr/>
        </p:nvSpPr>
        <p:spPr>
          <a:xfrm>
            <a:off x="589830" y="3309989"/>
            <a:ext cx="3940974" cy="2810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973187B-BCBB-9043-673C-A5355F94D8A5}"/>
              </a:ext>
            </a:extLst>
          </p:cNvPr>
          <p:cNvSpPr txBox="1"/>
          <p:nvPr/>
        </p:nvSpPr>
        <p:spPr>
          <a:xfrm>
            <a:off x="836433" y="3577853"/>
            <a:ext cx="2550566" cy="2262158"/>
          </a:xfrm>
          <a:prstGeom prst="rect">
            <a:avLst/>
          </a:prstGeom>
          <a:noFill/>
        </p:spPr>
        <p:txBody>
          <a:bodyPr wrap="square">
            <a:spAutoFit/>
          </a:bodyPr>
          <a:lstStyle/>
          <a:p>
            <a:pPr marL="12700" marR="5080">
              <a:spcBef>
                <a:spcPts val="260"/>
              </a:spcBef>
            </a:pPr>
            <a:r>
              <a:rPr lang="en-GB" spc="-45" dirty="0">
                <a:solidFill>
                  <a:srgbClr val="404040"/>
                </a:solidFill>
                <a:latin typeface="GT America Condensed" pitchFamily="2" charset="77"/>
                <a:cs typeface="Arial"/>
              </a:rPr>
              <a:t>Attributes:</a:t>
            </a:r>
          </a:p>
          <a:p>
            <a:pPr marL="12700" marR="5080">
              <a:spcBef>
                <a:spcPts val="260"/>
              </a:spcBef>
            </a:pPr>
            <a:endParaRPr lang="en-GB" spc="-45" dirty="0">
              <a:solidFill>
                <a:srgbClr val="404040"/>
              </a:solidFill>
              <a:latin typeface="GT America Condensed" pitchFamily="2" charset="77"/>
              <a:cs typeface="Arial"/>
            </a:endParaRPr>
          </a:p>
          <a:p>
            <a:pPr marL="298450" marR="5080" indent="-285750">
              <a:spcBef>
                <a:spcPts val="260"/>
              </a:spcBef>
              <a:buFontTx/>
              <a:buChar char="-"/>
            </a:pPr>
            <a:r>
              <a:rPr lang="en-GB" spc="-45" dirty="0">
                <a:solidFill>
                  <a:srgbClr val="404040"/>
                </a:solidFill>
                <a:latin typeface="GT America Condensed" pitchFamily="2" charset="77"/>
                <a:cs typeface="Arial"/>
              </a:rPr>
              <a:t>Investor Introductions</a:t>
            </a:r>
          </a:p>
          <a:p>
            <a:pPr marL="298450" marR="5080" indent="-285750">
              <a:spcBef>
                <a:spcPts val="260"/>
              </a:spcBef>
              <a:buFontTx/>
              <a:buChar char="-"/>
            </a:pPr>
            <a:r>
              <a:rPr lang="en-GB" spc="-45" dirty="0">
                <a:solidFill>
                  <a:srgbClr val="404040"/>
                </a:solidFill>
                <a:latin typeface="GT America Condensed" pitchFamily="2" charset="77"/>
                <a:cs typeface="Arial"/>
              </a:rPr>
              <a:t>Site visits</a:t>
            </a:r>
          </a:p>
          <a:p>
            <a:pPr marL="298450" marR="5080" indent="-285750">
              <a:spcBef>
                <a:spcPts val="260"/>
              </a:spcBef>
              <a:buFontTx/>
              <a:buChar char="-"/>
            </a:pPr>
            <a:r>
              <a:rPr lang="en-GB" spc="-45" dirty="0">
                <a:solidFill>
                  <a:srgbClr val="404040"/>
                </a:solidFill>
                <a:latin typeface="GT America Condensed" pitchFamily="2" charset="77"/>
                <a:cs typeface="Arial"/>
              </a:rPr>
              <a:t>Virtual conferences</a:t>
            </a:r>
          </a:p>
          <a:p>
            <a:pPr marL="298450" marR="5080" indent="-285750">
              <a:spcBef>
                <a:spcPts val="260"/>
              </a:spcBef>
              <a:buFontTx/>
              <a:buChar char="-"/>
            </a:pPr>
            <a:r>
              <a:rPr lang="en-GB" spc="-45" dirty="0">
                <a:solidFill>
                  <a:srgbClr val="404040"/>
                </a:solidFill>
                <a:latin typeface="GT America Condensed" pitchFamily="2" charset="77"/>
                <a:cs typeface="Arial"/>
              </a:rPr>
              <a:t>Non-deal roadshows</a:t>
            </a:r>
          </a:p>
          <a:p>
            <a:pPr marL="298450" marR="5080" indent="-285750">
              <a:spcBef>
                <a:spcPts val="260"/>
              </a:spcBef>
              <a:buFontTx/>
              <a:buChar char="-"/>
            </a:pPr>
            <a:r>
              <a:rPr lang="en-GB" spc="-45" dirty="0">
                <a:solidFill>
                  <a:srgbClr val="404040"/>
                </a:solidFill>
                <a:latin typeface="GT America Condensed" pitchFamily="2" charset="77"/>
                <a:cs typeface="Arial"/>
              </a:rPr>
              <a:t>Feedback</a:t>
            </a:r>
          </a:p>
        </p:txBody>
      </p:sp>
      <p:sp>
        <p:nvSpPr>
          <p:cNvPr id="23" name="Rectangle 22">
            <a:extLst>
              <a:ext uri="{FF2B5EF4-FFF2-40B4-BE49-F238E27FC236}">
                <a16:creationId xmlns:a16="http://schemas.microsoft.com/office/drawing/2014/main" id="{AA1E6867-292B-1982-9292-0B16742F089D}"/>
              </a:ext>
            </a:extLst>
          </p:cNvPr>
          <p:cNvSpPr/>
          <p:nvPr/>
        </p:nvSpPr>
        <p:spPr>
          <a:xfrm>
            <a:off x="589832" y="2634739"/>
            <a:ext cx="3940974" cy="686959"/>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GT America Condensed" pitchFamily="2" charset="77"/>
                <a:cs typeface="Arial"/>
              </a:rPr>
              <a:t>Rank your top four sell-side firms in Corporate Access attributes</a:t>
            </a:r>
          </a:p>
        </p:txBody>
      </p:sp>
      <p:sp>
        <p:nvSpPr>
          <p:cNvPr id="24" name="Rectangle 23">
            <a:extLst>
              <a:ext uri="{FF2B5EF4-FFF2-40B4-BE49-F238E27FC236}">
                <a16:creationId xmlns:a16="http://schemas.microsoft.com/office/drawing/2014/main" id="{2F929C4C-AC58-BD45-3189-28AF22D48E60}"/>
              </a:ext>
            </a:extLst>
          </p:cNvPr>
          <p:cNvSpPr/>
          <p:nvPr/>
        </p:nvSpPr>
        <p:spPr>
          <a:xfrm>
            <a:off x="589830" y="2166293"/>
            <a:ext cx="3940975" cy="46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GT America Condensed" pitchFamily="2" charset="77"/>
                <a:cs typeface="Arial"/>
              </a:rPr>
              <a:t>SELL SIDE</a:t>
            </a:r>
          </a:p>
        </p:txBody>
      </p:sp>
      <p:sp>
        <p:nvSpPr>
          <p:cNvPr id="43" name="Rectangle 42">
            <a:extLst>
              <a:ext uri="{FF2B5EF4-FFF2-40B4-BE49-F238E27FC236}">
                <a16:creationId xmlns:a16="http://schemas.microsoft.com/office/drawing/2014/main" id="{58ADF4BE-F833-82E8-998F-A9B124EBA4E8}"/>
              </a:ext>
            </a:extLst>
          </p:cNvPr>
          <p:cNvSpPr/>
          <p:nvPr/>
        </p:nvSpPr>
        <p:spPr>
          <a:xfrm>
            <a:off x="4609669" y="2176068"/>
            <a:ext cx="3940975" cy="46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GT America Condensed" pitchFamily="2" charset="77"/>
                <a:cs typeface="Arial"/>
              </a:rPr>
              <a:t>PUBLISHED RESULTS</a:t>
            </a:r>
          </a:p>
        </p:txBody>
      </p:sp>
      <p:sp>
        <p:nvSpPr>
          <p:cNvPr id="44" name="Rectangle 43">
            <a:extLst>
              <a:ext uri="{FF2B5EF4-FFF2-40B4-BE49-F238E27FC236}">
                <a16:creationId xmlns:a16="http://schemas.microsoft.com/office/drawing/2014/main" id="{E49D4ABF-24F7-0A39-B50A-E611850C7F7B}"/>
              </a:ext>
            </a:extLst>
          </p:cNvPr>
          <p:cNvSpPr/>
          <p:nvPr/>
        </p:nvSpPr>
        <p:spPr>
          <a:xfrm>
            <a:off x="8984229" y="2176068"/>
            <a:ext cx="3940975" cy="46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GT America Condensed" pitchFamily="2" charset="77"/>
                <a:cs typeface="Arial"/>
              </a:rPr>
              <a:t>BUY SIDE</a:t>
            </a:r>
          </a:p>
        </p:txBody>
      </p:sp>
      <p:sp>
        <p:nvSpPr>
          <p:cNvPr id="45" name="Rectangle 44">
            <a:extLst>
              <a:ext uri="{FF2B5EF4-FFF2-40B4-BE49-F238E27FC236}">
                <a16:creationId xmlns:a16="http://schemas.microsoft.com/office/drawing/2014/main" id="{ABA23945-0053-3A74-FFE5-A289270613F3}"/>
              </a:ext>
            </a:extLst>
          </p:cNvPr>
          <p:cNvSpPr/>
          <p:nvPr/>
        </p:nvSpPr>
        <p:spPr>
          <a:xfrm>
            <a:off x="589830" y="6392928"/>
            <a:ext cx="3940974" cy="1729367"/>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GT America Condensed" pitchFamily="2" charset="77"/>
                <a:cs typeface="Arial"/>
              </a:rPr>
              <a:t>Rank the top four firms that provide</a:t>
            </a:r>
          </a:p>
          <a:p>
            <a:r>
              <a:rPr lang="en-GB" dirty="0">
                <a:latin typeface="GT America Condensed" pitchFamily="2" charset="77"/>
                <a:cs typeface="Arial"/>
              </a:rPr>
              <a:t>the best Research coverage of your</a:t>
            </a:r>
          </a:p>
          <a:p>
            <a:r>
              <a:rPr lang="en-GB" dirty="0">
                <a:latin typeface="GT America Condensed" pitchFamily="2" charset="77"/>
                <a:cs typeface="Arial"/>
              </a:rPr>
              <a:t>sector</a:t>
            </a:r>
            <a:r>
              <a:rPr lang="en-GB" baseline="30000" dirty="0">
                <a:latin typeface="GT America Condensed" pitchFamily="2" charset="77"/>
                <a:cs typeface="Arial"/>
              </a:rPr>
              <a:t> (1)</a:t>
            </a:r>
          </a:p>
        </p:txBody>
      </p:sp>
      <p:sp>
        <p:nvSpPr>
          <p:cNvPr id="46" name="TextBox 45">
            <a:extLst>
              <a:ext uri="{FF2B5EF4-FFF2-40B4-BE49-F238E27FC236}">
                <a16:creationId xmlns:a16="http://schemas.microsoft.com/office/drawing/2014/main" id="{EB96BC72-B0B3-0498-82D9-ED40BDE24B10}"/>
              </a:ext>
            </a:extLst>
          </p:cNvPr>
          <p:cNvSpPr txBox="1"/>
          <p:nvPr/>
        </p:nvSpPr>
        <p:spPr>
          <a:xfrm>
            <a:off x="560756" y="8339621"/>
            <a:ext cx="4571081" cy="561692"/>
          </a:xfrm>
          <a:prstGeom prst="rect">
            <a:avLst/>
          </a:prstGeom>
          <a:noFill/>
        </p:spPr>
        <p:txBody>
          <a:bodyPr wrap="square">
            <a:spAutoFit/>
          </a:bodyPr>
          <a:lstStyle/>
          <a:p>
            <a:pPr marL="12700" marR="5080">
              <a:spcBef>
                <a:spcPts val="260"/>
              </a:spcBef>
            </a:pPr>
            <a:r>
              <a:rPr lang="en-GB" sz="1400" spc="-45" dirty="0">
                <a:latin typeface="GT America Condensed" pitchFamily="2" charset="77"/>
                <a:cs typeface="Arial"/>
              </a:rPr>
              <a:t>1.	Firm voting only; voting for specific analysts is not permitted.</a:t>
            </a:r>
          </a:p>
          <a:p>
            <a:pPr marL="12700" marR="5080">
              <a:spcBef>
                <a:spcPts val="260"/>
              </a:spcBef>
            </a:pPr>
            <a:r>
              <a:rPr lang="en-GB" sz="1400" spc="-45" dirty="0">
                <a:latin typeface="GT America Condensed" pitchFamily="2" charset="77"/>
                <a:cs typeface="Arial"/>
              </a:rPr>
              <a:t>2.	Buy side results are not published.</a:t>
            </a:r>
            <a:endParaRPr lang="en-GB" spc="-45" dirty="0">
              <a:latin typeface="GT America Condensed" pitchFamily="2" charset="77"/>
              <a:cs typeface="Arial"/>
            </a:endParaRPr>
          </a:p>
        </p:txBody>
      </p:sp>
      <p:sp>
        <p:nvSpPr>
          <p:cNvPr id="47" name="Rectangle 46">
            <a:extLst>
              <a:ext uri="{FF2B5EF4-FFF2-40B4-BE49-F238E27FC236}">
                <a16:creationId xmlns:a16="http://schemas.microsoft.com/office/drawing/2014/main" id="{97006A0A-2493-DCEB-ABDD-4BC93FFA3265}"/>
              </a:ext>
            </a:extLst>
          </p:cNvPr>
          <p:cNvSpPr/>
          <p:nvPr/>
        </p:nvSpPr>
        <p:spPr>
          <a:xfrm>
            <a:off x="4609670" y="2676930"/>
            <a:ext cx="3940974" cy="3443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CA537BD8-E608-5C3F-7E7C-DF8CCEFD0F53}"/>
              </a:ext>
            </a:extLst>
          </p:cNvPr>
          <p:cNvSpPr/>
          <p:nvPr/>
        </p:nvSpPr>
        <p:spPr>
          <a:xfrm>
            <a:off x="5102981" y="3562696"/>
            <a:ext cx="690465" cy="690465"/>
          </a:xfrm>
          <a:prstGeom prst="ellipse">
            <a:avLst/>
          </a:prstGeom>
          <a:solidFill>
            <a:srgbClr val="F16029"/>
          </a:solidFill>
          <a:ln>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B181ACF-6511-57B7-FF51-682C2EDB03F2}"/>
              </a:ext>
            </a:extLst>
          </p:cNvPr>
          <p:cNvSpPr/>
          <p:nvPr/>
        </p:nvSpPr>
        <p:spPr>
          <a:xfrm>
            <a:off x="5109623" y="4370559"/>
            <a:ext cx="690465" cy="690465"/>
          </a:xfrm>
          <a:prstGeom prst="ellipse">
            <a:avLst/>
          </a:prstGeom>
          <a:solidFill>
            <a:srgbClr val="F16029"/>
          </a:solidFill>
          <a:ln>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descr="Trophy with solid fill">
            <a:extLst>
              <a:ext uri="{FF2B5EF4-FFF2-40B4-BE49-F238E27FC236}">
                <a16:creationId xmlns:a16="http://schemas.microsoft.com/office/drawing/2014/main" id="{0D0C0C9F-08C8-1A40-BA33-E5C224B929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9613" y="3667753"/>
            <a:ext cx="457200" cy="457200"/>
          </a:xfrm>
          <a:prstGeom prst="rect">
            <a:avLst/>
          </a:prstGeom>
        </p:spPr>
      </p:pic>
      <p:pic>
        <p:nvPicPr>
          <p:cNvPr id="54" name="Graphic 53" descr="Star with solid fill">
            <a:extLst>
              <a:ext uri="{FF2B5EF4-FFF2-40B4-BE49-F238E27FC236}">
                <a16:creationId xmlns:a16="http://schemas.microsoft.com/office/drawing/2014/main" id="{C2366BC6-6C89-E58D-16DC-5A17564FFC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2229" y="4475492"/>
            <a:ext cx="457200" cy="457200"/>
          </a:xfrm>
          <a:prstGeom prst="rect">
            <a:avLst/>
          </a:prstGeom>
        </p:spPr>
      </p:pic>
      <p:sp>
        <p:nvSpPr>
          <p:cNvPr id="55" name="TextBox 54">
            <a:extLst>
              <a:ext uri="{FF2B5EF4-FFF2-40B4-BE49-F238E27FC236}">
                <a16:creationId xmlns:a16="http://schemas.microsoft.com/office/drawing/2014/main" id="{8800BC62-A6A7-E84A-75B0-9B3AE87C209D}"/>
              </a:ext>
            </a:extLst>
          </p:cNvPr>
          <p:cNvSpPr txBox="1"/>
          <p:nvPr/>
        </p:nvSpPr>
        <p:spPr>
          <a:xfrm>
            <a:off x="5997462" y="3711687"/>
            <a:ext cx="2550566" cy="369332"/>
          </a:xfrm>
          <a:prstGeom prst="rect">
            <a:avLst/>
          </a:prstGeom>
          <a:noFill/>
        </p:spPr>
        <p:txBody>
          <a:bodyPr wrap="square">
            <a:spAutoFit/>
          </a:bodyPr>
          <a:lstStyle/>
          <a:p>
            <a:pPr marL="12700" marR="5080">
              <a:spcBef>
                <a:spcPts val="260"/>
              </a:spcBef>
            </a:pPr>
            <a:r>
              <a:rPr lang="en-GB" spc="-45" dirty="0">
                <a:solidFill>
                  <a:srgbClr val="404040"/>
                </a:solidFill>
                <a:latin typeface="GT America Condensed" pitchFamily="2" charset="77"/>
                <a:cs typeface="Arial"/>
              </a:rPr>
              <a:t>Top 3 by category</a:t>
            </a:r>
          </a:p>
        </p:txBody>
      </p:sp>
      <p:sp>
        <p:nvSpPr>
          <p:cNvPr id="56" name="TextBox 55">
            <a:extLst>
              <a:ext uri="{FF2B5EF4-FFF2-40B4-BE49-F238E27FC236}">
                <a16:creationId xmlns:a16="http://schemas.microsoft.com/office/drawing/2014/main" id="{2B66EBF3-DA80-6AE6-9B16-E59F4989DCA6}"/>
              </a:ext>
            </a:extLst>
          </p:cNvPr>
          <p:cNvSpPr txBox="1"/>
          <p:nvPr/>
        </p:nvSpPr>
        <p:spPr>
          <a:xfrm>
            <a:off x="6000078" y="4514125"/>
            <a:ext cx="2550566" cy="369332"/>
          </a:xfrm>
          <a:prstGeom prst="rect">
            <a:avLst/>
          </a:prstGeom>
          <a:noFill/>
        </p:spPr>
        <p:txBody>
          <a:bodyPr wrap="square">
            <a:spAutoFit/>
          </a:bodyPr>
          <a:lstStyle/>
          <a:p>
            <a:pPr marL="12700" marR="5080">
              <a:spcBef>
                <a:spcPts val="260"/>
              </a:spcBef>
            </a:pPr>
            <a:r>
              <a:rPr lang="en-GB" spc="-45" dirty="0">
                <a:solidFill>
                  <a:srgbClr val="404040"/>
                </a:solidFill>
                <a:latin typeface="GT America Condensed" pitchFamily="2" charset="77"/>
                <a:cs typeface="Arial"/>
              </a:rPr>
              <a:t>Top 10 Overall</a:t>
            </a:r>
          </a:p>
        </p:txBody>
      </p:sp>
      <p:sp>
        <p:nvSpPr>
          <p:cNvPr id="59" name="Right Arrow 58">
            <a:extLst>
              <a:ext uri="{FF2B5EF4-FFF2-40B4-BE49-F238E27FC236}">
                <a16:creationId xmlns:a16="http://schemas.microsoft.com/office/drawing/2014/main" id="{DBCD6D14-F108-E3AF-0165-4642319022D6}"/>
              </a:ext>
            </a:extLst>
          </p:cNvPr>
          <p:cNvSpPr/>
          <p:nvPr/>
        </p:nvSpPr>
        <p:spPr>
          <a:xfrm>
            <a:off x="4216332" y="4275506"/>
            <a:ext cx="561075" cy="246800"/>
          </a:xfrm>
          <a:prstGeom prst="rightArrow">
            <a:avLst/>
          </a:prstGeom>
          <a:solidFill>
            <a:srgbClr val="80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530AF74-BF67-11C0-01E6-F5B1398C4112}"/>
              </a:ext>
            </a:extLst>
          </p:cNvPr>
          <p:cNvSpPr/>
          <p:nvPr/>
        </p:nvSpPr>
        <p:spPr>
          <a:xfrm>
            <a:off x="4631259" y="6392235"/>
            <a:ext cx="3940974" cy="172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5A1230C-D334-4FD5-6935-7E78E240643B}"/>
              </a:ext>
            </a:extLst>
          </p:cNvPr>
          <p:cNvSpPr/>
          <p:nvPr/>
        </p:nvSpPr>
        <p:spPr>
          <a:xfrm>
            <a:off x="5127186" y="6507981"/>
            <a:ext cx="690465" cy="690465"/>
          </a:xfrm>
          <a:prstGeom prst="ellipse">
            <a:avLst/>
          </a:prstGeom>
          <a:solidFill>
            <a:srgbClr val="F16029"/>
          </a:solidFill>
          <a:ln>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85F1526-E7FF-0733-EEE9-B7F937AE3DAF}"/>
              </a:ext>
            </a:extLst>
          </p:cNvPr>
          <p:cNvSpPr/>
          <p:nvPr/>
        </p:nvSpPr>
        <p:spPr>
          <a:xfrm>
            <a:off x="5131212" y="7283485"/>
            <a:ext cx="690465" cy="690465"/>
          </a:xfrm>
          <a:prstGeom prst="ellipse">
            <a:avLst/>
          </a:prstGeom>
          <a:solidFill>
            <a:srgbClr val="F16029"/>
          </a:solidFill>
          <a:ln>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Graphic 63" descr="Trophy with solid fill">
            <a:extLst>
              <a:ext uri="{FF2B5EF4-FFF2-40B4-BE49-F238E27FC236}">
                <a16:creationId xmlns:a16="http://schemas.microsoft.com/office/drawing/2014/main" id="{FC74E4F7-C8C8-5329-0EFF-3481E9FC3A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43818" y="6624613"/>
            <a:ext cx="457200" cy="457200"/>
          </a:xfrm>
          <a:prstGeom prst="rect">
            <a:avLst/>
          </a:prstGeom>
        </p:spPr>
      </p:pic>
      <p:pic>
        <p:nvPicPr>
          <p:cNvPr id="65" name="Graphic 64" descr="Star with solid fill">
            <a:extLst>
              <a:ext uri="{FF2B5EF4-FFF2-40B4-BE49-F238E27FC236}">
                <a16:creationId xmlns:a16="http://schemas.microsoft.com/office/drawing/2014/main" id="{22267149-7449-A095-E48D-E1BAB2D06F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3818" y="7388418"/>
            <a:ext cx="457200" cy="457200"/>
          </a:xfrm>
          <a:prstGeom prst="rect">
            <a:avLst/>
          </a:prstGeom>
        </p:spPr>
      </p:pic>
      <p:sp>
        <p:nvSpPr>
          <p:cNvPr id="66" name="TextBox 65">
            <a:extLst>
              <a:ext uri="{FF2B5EF4-FFF2-40B4-BE49-F238E27FC236}">
                <a16:creationId xmlns:a16="http://schemas.microsoft.com/office/drawing/2014/main" id="{1361AEA2-CDF3-3264-2482-74D4795FE187}"/>
              </a:ext>
            </a:extLst>
          </p:cNvPr>
          <p:cNvSpPr txBox="1"/>
          <p:nvPr/>
        </p:nvSpPr>
        <p:spPr>
          <a:xfrm>
            <a:off x="6021667" y="6668547"/>
            <a:ext cx="2550566" cy="369332"/>
          </a:xfrm>
          <a:prstGeom prst="rect">
            <a:avLst/>
          </a:prstGeom>
          <a:noFill/>
        </p:spPr>
        <p:txBody>
          <a:bodyPr wrap="square">
            <a:spAutoFit/>
          </a:bodyPr>
          <a:lstStyle/>
          <a:p>
            <a:pPr marL="12700" marR="5080">
              <a:spcBef>
                <a:spcPts val="260"/>
              </a:spcBef>
            </a:pPr>
            <a:r>
              <a:rPr lang="en-GB" spc="-45" dirty="0">
                <a:solidFill>
                  <a:srgbClr val="404040"/>
                </a:solidFill>
                <a:latin typeface="GT America Condensed" pitchFamily="2" charset="77"/>
                <a:cs typeface="Arial"/>
              </a:rPr>
              <a:t>Top 3 by category</a:t>
            </a:r>
          </a:p>
        </p:txBody>
      </p:sp>
      <p:sp>
        <p:nvSpPr>
          <p:cNvPr id="67" name="TextBox 66">
            <a:extLst>
              <a:ext uri="{FF2B5EF4-FFF2-40B4-BE49-F238E27FC236}">
                <a16:creationId xmlns:a16="http://schemas.microsoft.com/office/drawing/2014/main" id="{6F02E59C-2EE5-258F-F46F-232A8DD929B1}"/>
              </a:ext>
            </a:extLst>
          </p:cNvPr>
          <p:cNvSpPr txBox="1"/>
          <p:nvPr/>
        </p:nvSpPr>
        <p:spPr>
          <a:xfrm>
            <a:off x="6021667" y="7427051"/>
            <a:ext cx="2550566" cy="369332"/>
          </a:xfrm>
          <a:prstGeom prst="rect">
            <a:avLst/>
          </a:prstGeom>
          <a:noFill/>
        </p:spPr>
        <p:txBody>
          <a:bodyPr wrap="square">
            <a:spAutoFit/>
          </a:bodyPr>
          <a:lstStyle/>
          <a:p>
            <a:pPr marL="12700" marR="5080">
              <a:spcBef>
                <a:spcPts val="260"/>
              </a:spcBef>
            </a:pPr>
            <a:r>
              <a:rPr lang="en-GB" spc="-45" dirty="0">
                <a:solidFill>
                  <a:srgbClr val="404040"/>
                </a:solidFill>
                <a:latin typeface="GT America Condensed" pitchFamily="2" charset="77"/>
                <a:cs typeface="Arial"/>
              </a:rPr>
              <a:t>Top 10 Overall</a:t>
            </a:r>
          </a:p>
        </p:txBody>
      </p:sp>
      <p:sp>
        <p:nvSpPr>
          <p:cNvPr id="68" name="Rectangle 67">
            <a:extLst>
              <a:ext uri="{FF2B5EF4-FFF2-40B4-BE49-F238E27FC236}">
                <a16:creationId xmlns:a16="http://schemas.microsoft.com/office/drawing/2014/main" id="{35E51517-B829-6A26-094E-6EDBA58ED0E7}"/>
              </a:ext>
            </a:extLst>
          </p:cNvPr>
          <p:cNvSpPr/>
          <p:nvPr/>
        </p:nvSpPr>
        <p:spPr>
          <a:xfrm>
            <a:off x="8984229" y="3309989"/>
            <a:ext cx="3940974" cy="2810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F09D0C68-999B-E595-4CD7-7B85C7EA098F}"/>
              </a:ext>
            </a:extLst>
          </p:cNvPr>
          <p:cNvSpPr/>
          <p:nvPr/>
        </p:nvSpPr>
        <p:spPr>
          <a:xfrm>
            <a:off x="8984231" y="2634739"/>
            <a:ext cx="3940974" cy="686959"/>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GT America Condensed" pitchFamily="2" charset="77"/>
                <a:cs typeface="Arial"/>
              </a:rPr>
              <a:t>Rank your top four buy-side firms in these attributes </a:t>
            </a:r>
            <a:r>
              <a:rPr lang="en-GB" baseline="30000" dirty="0">
                <a:latin typeface="GT America Condensed" pitchFamily="2" charset="77"/>
                <a:cs typeface="Arial"/>
              </a:rPr>
              <a:t>(2)</a:t>
            </a:r>
            <a:r>
              <a:rPr lang="en-GB" dirty="0">
                <a:latin typeface="GT America Condensed" pitchFamily="2" charset="77"/>
                <a:cs typeface="Arial"/>
              </a:rPr>
              <a:t>:</a:t>
            </a:r>
          </a:p>
        </p:txBody>
      </p:sp>
      <p:sp>
        <p:nvSpPr>
          <p:cNvPr id="70" name="TextBox 69">
            <a:extLst>
              <a:ext uri="{FF2B5EF4-FFF2-40B4-BE49-F238E27FC236}">
                <a16:creationId xmlns:a16="http://schemas.microsoft.com/office/drawing/2014/main" id="{079A0373-7B3B-5F99-EE63-2D5A641AA415}"/>
              </a:ext>
            </a:extLst>
          </p:cNvPr>
          <p:cNvSpPr txBox="1"/>
          <p:nvPr/>
        </p:nvSpPr>
        <p:spPr>
          <a:xfrm>
            <a:off x="9144000" y="3577853"/>
            <a:ext cx="3483980" cy="1946687"/>
          </a:xfrm>
          <a:prstGeom prst="rect">
            <a:avLst/>
          </a:prstGeom>
          <a:noFill/>
        </p:spPr>
        <p:txBody>
          <a:bodyPr wrap="square">
            <a:spAutoFit/>
          </a:bodyPr>
          <a:lstStyle/>
          <a:p>
            <a:pPr marL="12700" marR="5080">
              <a:spcBef>
                <a:spcPts val="260"/>
              </a:spcBef>
            </a:pPr>
            <a:r>
              <a:rPr lang="en-GB" spc="-45" dirty="0">
                <a:solidFill>
                  <a:srgbClr val="404040"/>
                </a:solidFill>
                <a:latin typeface="GT America Condensed" pitchFamily="2" charset="77"/>
                <a:cs typeface="Arial"/>
              </a:rPr>
              <a:t>Attributes:</a:t>
            </a:r>
          </a:p>
          <a:p>
            <a:pPr marL="12700" marR="5080">
              <a:spcBef>
                <a:spcPts val="260"/>
              </a:spcBef>
            </a:pPr>
            <a:endParaRPr lang="en-GB" spc="-45" dirty="0">
              <a:solidFill>
                <a:srgbClr val="404040"/>
              </a:solidFill>
              <a:latin typeface="GT America Condensed" pitchFamily="2" charset="77"/>
              <a:cs typeface="Arial"/>
            </a:endParaRPr>
          </a:p>
          <a:p>
            <a:pPr marL="298450" marR="5080" indent="-285750">
              <a:spcBef>
                <a:spcPts val="260"/>
              </a:spcBef>
              <a:buFontTx/>
              <a:buChar char="-"/>
            </a:pPr>
            <a:r>
              <a:rPr lang="en-GB" spc="-45" dirty="0">
                <a:solidFill>
                  <a:srgbClr val="404040"/>
                </a:solidFill>
                <a:latin typeface="GT America Condensed" pitchFamily="2" charset="77"/>
                <a:cs typeface="Arial"/>
              </a:rPr>
              <a:t>Knowledge of your sector</a:t>
            </a:r>
          </a:p>
          <a:p>
            <a:pPr marL="298450" marR="5080" indent="-285750">
              <a:spcBef>
                <a:spcPts val="260"/>
              </a:spcBef>
              <a:buFontTx/>
              <a:buChar char="-"/>
            </a:pPr>
            <a:r>
              <a:rPr lang="en-GB" spc="-45" dirty="0">
                <a:solidFill>
                  <a:srgbClr val="404040"/>
                </a:solidFill>
                <a:latin typeface="GT America Condensed" pitchFamily="2" charset="77"/>
                <a:cs typeface="Arial"/>
              </a:rPr>
              <a:t>Active engagement</a:t>
            </a:r>
          </a:p>
          <a:p>
            <a:pPr marL="298450" marR="5080" indent="-285750">
              <a:spcBef>
                <a:spcPts val="260"/>
              </a:spcBef>
              <a:buFontTx/>
              <a:buChar char="-"/>
            </a:pPr>
            <a:r>
              <a:rPr lang="en-GB" spc="-45" dirty="0">
                <a:solidFill>
                  <a:srgbClr val="404040"/>
                </a:solidFill>
                <a:latin typeface="GT America Condensed" pitchFamily="2" charset="77"/>
                <a:cs typeface="Arial"/>
              </a:rPr>
              <a:t>Ongoing feedback</a:t>
            </a:r>
          </a:p>
          <a:p>
            <a:pPr marL="298450" marR="5080" indent="-285750">
              <a:spcBef>
                <a:spcPts val="260"/>
              </a:spcBef>
              <a:buFontTx/>
              <a:buChar char="-"/>
            </a:pPr>
            <a:r>
              <a:rPr lang="en-GB" spc="-45" dirty="0">
                <a:solidFill>
                  <a:srgbClr val="404040"/>
                </a:solidFill>
                <a:latin typeface="GT America Condensed" pitchFamily="2" charset="77"/>
                <a:cs typeface="Arial"/>
              </a:rPr>
              <a:t>Efficient PM engagement</a:t>
            </a:r>
          </a:p>
        </p:txBody>
      </p:sp>
      <p:pic>
        <p:nvPicPr>
          <p:cNvPr id="72" name="Picture 71">
            <a:extLst>
              <a:ext uri="{FF2B5EF4-FFF2-40B4-BE49-F238E27FC236}">
                <a16:creationId xmlns:a16="http://schemas.microsoft.com/office/drawing/2014/main" id="{B293FFF6-EA41-6CE3-62F8-46544D35B946}"/>
              </a:ext>
            </a:extLst>
          </p:cNvPr>
          <p:cNvPicPr>
            <a:picLocks noChangeAspect="1"/>
          </p:cNvPicPr>
          <p:nvPr/>
        </p:nvPicPr>
        <p:blipFill>
          <a:blip r:embed="rId7"/>
          <a:stretch>
            <a:fillRect/>
          </a:stretch>
        </p:blipFill>
        <p:spPr>
          <a:xfrm>
            <a:off x="13084974" y="2166057"/>
            <a:ext cx="4846899" cy="2675429"/>
          </a:xfrm>
          <a:prstGeom prst="rect">
            <a:avLst/>
          </a:prstGeom>
        </p:spPr>
      </p:pic>
      <p:pic>
        <p:nvPicPr>
          <p:cNvPr id="74" name="Picture 73">
            <a:extLst>
              <a:ext uri="{FF2B5EF4-FFF2-40B4-BE49-F238E27FC236}">
                <a16:creationId xmlns:a16="http://schemas.microsoft.com/office/drawing/2014/main" id="{305DA49B-A7A1-D4CE-6B14-BE21F30E01C8}"/>
              </a:ext>
            </a:extLst>
          </p:cNvPr>
          <p:cNvPicPr>
            <a:picLocks noChangeAspect="1"/>
          </p:cNvPicPr>
          <p:nvPr/>
        </p:nvPicPr>
        <p:blipFill>
          <a:blip r:embed="rId8"/>
          <a:stretch>
            <a:fillRect/>
          </a:stretch>
        </p:blipFill>
        <p:spPr>
          <a:xfrm>
            <a:off x="13084974" y="4918140"/>
            <a:ext cx="4846899" cy="1920584"/>
          </a:xfrm>
          <a:prstGeom prst="rect">
            <a:avLst/>
          </a:prstGeom>
        </p:spPr>
      </p:pic>
      <p:pic>
        <p:nvPicPr>
          <p:cNvPr id="75" name="Picture 74">
            <a:extLst>
              <a:ext uri="{FF2B5EF4-FFF2-40B4-BE49-F238E27FC236}">
                <a16:creationId xmlns:a16="http://schemas.microsoft.com/office/drawing/2014/main" id="{B2EAF3D7-B305-1D71-CB0B-3B9E11BBDCF1}"/>
              </a:ext>
            </a:extLst>
          </p:cNvPr>
          <p:cNvPicPr>
            <a:picLocks noChangeAspect="1"/>
          </p:cNvPicPr>
          <p:nvPr/>
        </p:nvPicPr>
        <p:blipFill>
          <a:blip r:embed="rId9"/>
          <a:stretch>
            <a:fillRect/>
          </a:stretch>
        </p:blipFill>
        <p:spPr>
          <a:xfrm>
            <a:off x="13084974" y="6943612"/>
            <a:ext cx="4846899" cy="1639392"/>
          </a:xfrm>
          <a:prstGeom prst="rect">
            <a:avLst/>
          </a:prstGeom>
        </p:spPr>
      </p:pic>
      <p:sp>
        <p:nvSpPr>
          <p:cNvPr id="2" name="Right Arrow 58">
            <a:extLst>
              <a:ext uri="{FF2B5EF4-FFF2-40B4-BE49-F238E27FC236}">
                <a16:creationId xmlns:a16="http://schemas.microsoft.com/office/drawing/2014/main" id="{02C4DC21-F37F-9D2C-1EAF-0D4B52A88CC1}"/>
              </a:ext>
            </a:extLst>
          </p:cNvPr>
          <p:cNvSpPr/>
          <p:nvPr/>
        </p:nvSpPr>
        <p:spPr>
          <a:xfrm>
            <a:off x="4250268" y="7141618"/>
            <a:ext cx="561075" cy="246800"/>
          </a:xfrm>
          <a:prstGeom prst="rightArrow">
            <a:avLst/>
          </a:prstGeom>
          <a:solidFill>
            <a:srgbClr val="80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687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919D5C-73F1-B9F3-490C-867A9B5CD80B}"/>
              </a:ext>
            </a:extLst>
          </p:cNvPr>
          <p:cNvSpPr/>
          <p:nvPr/>
        </p:nvSpPr>
        <p:spPr>
          <a:xfrm>
            <a:off x="283351" y="1354902"/>
            <a:ext cx="17762381" cy="8107170"/>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0B0FA07-EC48-5917-1FA3-C8D23D289D25}"/>
              </a:ext>
            </a:extLst>
          </p:cNvPr>
          <p:cNvGrpSpPr/>
          <p:nvPr/>
        </p:nvGrpSpPr>
        <p:grpSpPr>
          <a:xfrm>
            <a:off x="0" y="9654988"/>
            <a:ext cx="18296430" cy="647047"/>
            <a:chOff x="0" y="9641541"/>
            <a:chExt cx="18296430" cy="647047"/>
          </a:xfrm>
        </p:grpSpPr>
        <p:sp>
          <p:nvSpPr>
            <p:cNvPr id="6" name="Rectangle 5">
              <a:extLst>
                <a:ext uri="{FF2B5EF4-FFF2-40B4-BE49-F238E27FC236}">
                  <a16:creationId xmlns:a16="http://schemas.microsoft.com/office/drawing/2014/main" id="{3E69E604-A3EF-9376-8520-7EB17B21A7E3}"/>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1C70985-C9E6-831A-718A-903F067BDD3A}"/>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8" name="TextBox 7">
              <a:extLst>
                <a:ext uri="{FF2B5EF4-FFF2-40B4-BE49-F238E27FC236}">
                  <a16:creationId xmlns:a16="http://schemas.microsoft.com/office/drawing/2014/main" id="{8D6DB455-0C35-312D-5064-0870A5F282CE}"/>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11.</a:t>
              </a:r>
            </a:p>
          </p:txBody>
        </p:sp>
        <p:pic>
          <p:nvPicPr>
            <p:cNvPr id="9" name="Picture 8" descr="Text, logo&#10;&#10;Description automatically generated">
              <a:extLst>
                <a:ext uri="{FF2B5EF4-FFF2-40B4-BE49-F238E27FC236}">
                  <a16:creationId xmlns:a16="http://schemas.microsoft.com/office/drawing/2014/main" id="{97C91B8E-61E0-CB9E-03FD-A5702CCB9C52}"/>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10" name="Straight Connector 9">
            <a:extLst>
              <a:ext uri="{FF2B5EF4-FFF2-40B4-BE49-F238E27FC236}">
                <a16:creationId xmlns:a16="http://schemas.microsoft.com/office/drawing/2014/main" id="{C508B848-1962-A17F-D44C-04E1B7F64587}"/>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6D0B8F-41EC-239A-B22A-862D02FCA5A6}"/>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2" name="TextBox 11">
            <a:extLst>
              <a:ext uri="{FF2B5EF4-FFF2-40B4-BE49-F238E27FC236}">
                <a16:creationId xmlns:a16="http://schemas.microsoft.com/office/drawing/2014/main" id="{B07C41FE-7F68-9C98-1CAC-B03A96717B6F}"/>
              </a:ext>
            </a:extLst>
          </p:cNvPr>
          <p:cNvSpPr txBox="1"/>
          <p:nvPr/>
        </p:nvSpPr>
        <p:spPr>
          <a:xfrm>
            <a:off x="264690" y="194557"/>
            <a:ext cx="10708109" cy="769441"/>
          </a:xfrm>
          <a:prstGeom prst="rect">
            <a:avLst/>
          </a:prstGeom>
          <a:noFill/>
        </p:spPr>
        <p:txBody>
          <a:bodyPr wrap="square" rtlCol="0">
            <a:spAutoFit/>
          </a:bodyPr>
          <a:lstStyle/>
          <a:p>
            <a:r>
              <a:rPr lang="en-US" sz="4400" dirty="0">
                <a:latin typeface="GT America Condensed" pitchFamily="2" charset="77"/>
              </a:rPr>
              <a:t>Survey Process – Phase 2</a:t>
            </a:r>
          </a:p>
        </p:txBody>
      </p:sp>
      <p:sp>
        <p:nvSpPr>
          <p:cNvPr id="14" name="Rectangle 13">
            <a:extLst>
              <a:ext uri="{FF2B5EF4-FFF2-40B4-BE49-F238E27FC236}">
                <a16:creationId xmlns:a16="http://schemas.microsoft.com/office/drawing/2014/main" id="{D1A54712-9C44-3BE0-F071-777D48864CDF}"/>
              </a:ext>
            </a:extLst>
          </p:cNvPr>
          <p:cNvSpPr/>
          <p:nvPr/>
        </p:nvSpPr>
        <p:spPr>
          <a:xfrm>
            <a:off x="668569" y="1734996"/>
            <a:ext cx="17182674" cy="2136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E3B0DD9-7DF6-EA97-F18B-5A37E6EB3461}"/>
              </a:ext>
            </a:extLst>
          </p:cNvPr>
          <p:cNvSpPr txBox="1"/>
          <p:nvPr/>
        </p:nvSpPr>
        <p:spPr>
          <a:xfrm>
            <a:off x="1129245" y="2204725"/>
            <a:ext cx="12939201" cy="1115690"/>
          </a:xfrm>
          <a:prstGeom prst="rect">
            <a:avLst/>
          </a:prstGeom>
          <a:noFill/>
        </p:spPr>
        <p:txBody>
          <a:bodyPr wrap="square">
            <a:spAutoFit/>
          </a:bodyPr>
          <a:lstStyle/>
          <a:p>
            <a:pPr marL="355600" marR="5080" indent="-342900">
              <a:spcBef>
                <a:spcPts val="260"/>
              </a:spcBef>
              <a:buFontTx/>
              <a:buChar char="-"/>
            </a:pPr>
            <a:r>
              <a:rPr lang="en-GB" sz="3200" spc="-45" dirty="0">
                <a:latin typeface="GT America Condensed" pitchFamily="2" charset="77"/>
                <a:cs typeface="Arial"/>
              </a:rPr>
              <a:t>Buy-side voting on corporates and IR programs – </a:t>
            </a:r>
            <a:r>
              <a:rPr lang="en-GB" sz="3200" spc="-45" dirty="0">
                <a:solidFill>
                  <a:srgbClr val="F16029"/>
                </a:solidFill>
                <a:latin typeface="GT America Condensed" pitchFamily="2" charset="77"/>
                <a:cs typeface="Arial"/>
              </a:rPr>
              <a:t>9</a:t>
            </a:r>
            <a:r>
              <a:rPr lang="en-GB" sz="3200" spc="-45" baseline="30000" dirty="0">
                <a:solidFill>
                  <a:srgbClr val="F16029"/>
                </a:solidFill>
                <a:latin typeface="GT America Condensed" pitchFamily="2" charset="77"/>
                <a:cs typeface="Arial"/>
              </a:rPr>
              <a:t>th</a:t>
            </a:r>
            <a:r>
              <a:rPr lang="en-GB" sz="3200" spc="-45" dirty="0">
                <a:solidFill>
                  <a:srgbClr val="F16029"/>
                </a:solidFill>
                <a:latin typeface="GT America Condensed" pitchFamily="2" charset="77"/>
                <a:cs typeface="Arial"/>
              </a:rPr>
              <a:t> Jan – 10</a:t>
            </a:r>
            <a:r>
              <a:rPr lang="en-GB" sz="3200" spc="-45" baseline="30000" dirty="0">
                <a:solidFill>
                  <a:srgbClr val="F16029"/>
                </a:solidFill>
                <a:latin typeface="GT America Condensed" pitchFamily="2" charset="77"/>
                <a:cs typeface="Arial"/>
              </a:rPr>
              <a:t>th</a:t>
            </a:r>
            <a:r>
              <a:rPr lang="en-GB" sz="3200" spc="-45" dirty="0">
                <a:solidFill>
                  <a:srgbClr val="F16029"/>
                </a:solidFill>
                <a:latin typeface="GT America Condensed" pitchFamily="2" charset="77"/>
                <a:cs typeface="Arial"/>
              </a:rPr>
              <a:t> Feb 2023</a:t>
            </a:r>
          </a:p>
          <a:p>
            <a:pPr marL="355600" marR="5080" indent="-342900">
              <a:spcBef>
                <a:spcPts val="260"/>
              </a:spcBef>
              <a:buFontTx/>
              <a:buChar char="-"/>
            </a:pPr>
            <a:r>
              <a:rPr lang="en-GB" sz="3200" spc="-45" dirty="0">
                <a:latin typeface="GT America Condensed" pitchFamily="2" charset="77"/>
                <a:cs typeface="Arial"/>
              </a:rPr>
              <a:t>Sell-Side voting on corporates and IR programs – </a:t>
            </a:r>
            <a:r>
              <a:rPr lang="en-GB" sz="3200" spc="-45" dirty="0">
                <a:solidFill>
                  <a:srgbClr val="F16029"/>
                </a:solidFill>
                <a:latin typeface="GT America Condensed" pitchFamily="2" charset="77"/>
                <a:cs typeface="Arial"/>
              </a:rPr>
              <a:t>9</a:t>
            </a:r>
            <a:r>
              <a:rPr lang="en-GB" sz="3200" spc="-45" baseline="30000" dirty="0">
                <a:solidFill>
                  <a:srgbClr val="F16029"/>
                </a:solidFill>
                <a:latin typeface="GT America Condensed" pitchFamily="2" charset="77"/>
                <a:cs typeface="Arial"/>
              </a:rPr>
              <a:t>th</a:t>
            </a:r>
            <a:r>
              <a:rPr lang="en-GB" sz="3200" spc="-45" dirty="0">
                <a:solidFill>
                  <a:srgbClr val="F16029"/>
                </a:solidFill>
                <a:latin typeface="GT America Condensed" pitchFamily="2" charset="77"/>
                <a:cs typeface="Arial"/>
              </a:rPr>
              <a:t> Jan – 17</a:t>
            </a:r>
            <a:r>
              <a:rPr lang="en-GB" sz="3200" spc="-45" baseline="30000" dirty="0">
                <a:solidFill>
                  <a:srgbClr val="F16029"/>
                </a:solidFill>
                <a:latin typeface="GT America Condensed" pitchFamily="2" charset="77"/>
                <a:cs typeface="Arial"/>
              </a:rPr>
              <a:t>th</a:t>
            </a:r>
            <a:r>
              <a:rPr lang="en-GB" sz="3200" spc="-45" dirty="0">
                <a:solidFill>
                  <a:srgbClr val="F16029"/>
                </a:solidFill>
                <a:latin typeface="GT America Condensed" pitchFamily="2" charset="77"/>
                <a:cs typeface="Arial"/>
              </a:rPr>
              <a:t> Feb 2023</a:t>
            </a:r>
          </a:p>
        </p:txBody>
      </p:sp>
      <p:sp>
        <p:nvSpPr>
          <p:cNvPr id="20" name="Rectangle 19">
            <a:extLst>
              <a:ext uri="{FF2B5EF4-FFF2-40B4-BE49-F238E27FC236}">
                <a16:creationId xmlns:a16="http://schemas.microsoft.com/office/drawing/2014/main" id="{5E68CDA3-B29F-C1D8-272A-51BD82504BFE}"/>
              </a:ext>
            </a:extLst>
          </p:cNvPr>
          <p:cNvSpPr/>
          <p:nvPr/>
        </p:nvSpPr>
        <p:spPr>
          <a:xfrm>
            <a:off x="668569" y="4074104"/>
            <a:ext cx="17182674" cy="2136393"/>
          </a:xfrm>
          <a:prstGeom prst="rect">
            <a:avLst/>
          </a:prstGeom>
          <a:solidFill>
            <a:srgbClr val="F16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7680ADF-8823-874E-8407-36EFAE8CEF5C}"/>
              </a:ext>
            </a:extLst>
          </p:cNvPr>
          <p:cNvSpPr txBox="1"/>
          <p:nvPr/>
        </p:nvSpPr>
        <p:spPr>
          <a:xfrm>
            <a:off x="1129245" y="4543833"/>
            <a:ext cx="12939201" cy="584775"/>
          </a:xfrm>
          <a:prstGeom prst="rect">
            <a:avLst/>
          </a:prstGeom>
          <a:noFill/>
        </p:spPr>
        <p:txBody>
          <a:bodyPr wrap="square">
            <a:spAutoFit/>
          </a:bodyPr>
          <a:lstStyle/>
          <a:p>
            <a:pPr marL="469900" marR="5080" indent="-457200">
              <a:spcBef>
                <a:spcPts val="260"/>
              </a:spcBef>
              <a:buFontTx/>
              <a:buChar char="-"/>
            </a:pPr>
            <a:r>
              <a:rPr lang="en-GB" sz="3200" spc="-45" dirty="0">
                <a:solidFill>
                  <a:schemeClr val="bg1"/>
                </a:solidFill>
                <a:latin typeface="GT America Condensed" pitchFamily="2" charset="77"/>
                <a:cs typeface="Arial"/>
              </a:rPr>
              <a:t>Tell your buy and sell-side contacts about the survey:</a:t>
            </a:r>
          </a:p>
        </p:txBody>
      </p:sp>
      <p:sp>
        <p:nvSpPr>
          <p:cNvPr id="22" name="TextBox 21">
            <a:extLst>
              <a:ext uri="{FF2B5EF4-FFF2-40B4-BE49-F238E27FC236}">
                <a16:creationId xmlns:a16="http://schemas.microsoft.com/office/drawing/2014/main" id="{7B985B23-261F-499D-28FB-32FA635ADD79}"/>
              </a:ext>
            </a:extLst>
          </p:cNvPr>
          <p:cNvSpPr txBox="1"/>
          <p:nvPr/>
        </p:nvSpPr>
        <p:spPr>
          <a:xfrm>
            <a:off x="1514463" y="5105389"/>
            <a:ext cx="12939201" cy="584775"/>
          </a:xfrm>
          <a:prstGeom prst="rect">
            <a:avLst/>
          </a:prstGeom>
          <a:noFill/>
        </p:spPr>
        <p:txBody>
          <a:bodyPr wrap="square">
            <a:spAutoFit/>
          </a:bodyPr>
          <a:lstStyle/>
          <a:p>
            <a:pPr marL="12700" marR="5080">
              <a:spcBef>
                <a:spcPts val="260"/>
              </a:spcBef>
            </a:pPr>
            <a:r>
              <a:rPr lang="en-GB" sz="3200" i="1" spc="-45" dirty="0">
                <a:solidFill>
                  <a:schemeClr val="bg1"/>
                </a:solidFill>
                <a:latin typeface="GT America Condensed" pitchFamily="2" charset="77"/>
                <a:cs typeface="Arial"/>
              </a:rPr>
              <a:t>'Please vote in the survey, the results are important for our IR evaluation’</a:t>
            </a:r>
          </a:p>
        </p:txBody>
      </p:sp>
      <p:sp>
        <p:nvSpPr>
          <p:cNvPr id="23" name="Rectangle 22">
            <a:extLst>
              <a:ext uri="{FF2B5EF4-FFF2-40B4-BE49-F238E27FC236}">
                <a16:creationId xmlns:a16="http://schemas.microsoft.com/office/drawing/2014/main" id="{B6329867-D748-7EC1-A113-8A44C6B82FE4}"/>
              </a:ext>
            </a:extLst>
          </p:cNvPr>
          <p:cNvSpPr/>
          <p:nvPr/>
        </p:nvSpPr>
        <p:spPr>
          <a:xfrm>
            <a:off x="668569" y="6420869"/>
            <a:ext cx="17182674" cy="820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2DAD5BE-8A4B-9A45-CF61-347993EA1E58}"/>
              </a:ext>
            </a:extLst>
          </p:cNvPr>
          <p:cNvSpPr txBox="1"/>
          <p:nvPr/>
        </p:nvSpPr>
        <p:spPr>
          <a:xfrm>
            <a:off x="1129245" y="6548729"/>
            <a:ext cx="12939201" cy="584775"/>
          </a:xfrm>
          <a:prstGeom prst="rect">
            <a:avLst/>
          </a:prstGeom>
          <a:noFill/>
        </p:spPr>
        <p:txBody>
          <a:bodyPr wrap="square">
            <a:spAutoFit/>
          </a:bodyPr>
          <a:lstStyle/>
          <a:p>
            <a:pPr marL="355600" marR="5080" indent="-342900">
              <a:spcBef>
                <a:spcPts val="260"/>
              </a:spcBef>
              <a:buFontTx/>
              <a:buChar char="-"/>
            </a:pPr>
            <a:r>
              <a:rPr lang="en-GB" sz="3200" spc="-45" dirty="0">
                <a:latin typeface="GT America Condensed" pitchFamily="2" charset="77"/>
                <a:cs typeface="Arial"/>
              </a:rPr>
              <a:t>We will provide a banner link to the voting platform for your communication</a:t>
            </a:r>
            <a:endParaRPr lang="en-GB" sz="3200" spc="-45" dirty="0">
              <a:solidFill>
                <a:srgbClr val="F16029"/>
              </a:solidFill>
              <a:latin typeface="GT America Condensed" pitchFamily="2" charset="77"/>
              <a:cs typeface="Arial"/>
            </a:endParaRPr>
          </a:p>
        </p:txBody>
      </p:sp>
      <p:pic>
        <p:nvPicPr>
          <p:cNvPr id="17" name="Picture 16">
            <a:extLst>
              <a:ext uri="{FF2B5EF4-FFF2-40B4-BE49-F238E27FC236}">
                <a16:creationId xmlns:a16="http://schemas.microsoft.com/office/drawing/2014/main" id="{B58362E7-7EF6-F057-C9F3-5574D0DB6FB6}"/>
              </a:ext>
            </a:extLst>
          </p:cNvPr>
          <p:cNvPicPr>
            <a:picLocks noChangeAspect="1"/>
          </p:cNvPicPr>
          <p:nvPr/>
        </p:nvPicPr>
        <p:blipFill>
          <a:blip r:embed="rId3"/>
          <a:stretch>
            <a:fillRect/>
          </a:stretch>
        </p:blipFill>
        <p:spPr>
          <a:xfrm>
            <a:off x="3330035" y="7434698"/>
            <a:ext cx="10738411" cy="1691904"/>
          </a:xfrm>
          <a:prstGeom prst="rect">
            <a:avLst/>
          </a:prstGeom>
        </p:spPr>
      </p:pic>
    </p:spTree>
    <p:extLst>
      <p:ext uri="{BB962C8B-B14F-4D97-AF65-F5344CB8AC3E}">
        <p14:creationId xmlns:p14="http://schemas.microsoft.com/office/powerpoint/2010/main" val="3306937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CA29C6-998C-7C79-57D2-7662CCE3892D}"/>
              </a:ext>
            </a:extLst>
          </p:cNvPr>
          <p:cNvSpPr/>
          <p:nvPr/>
        </p:nvSpPr>
        <p:spPr>
          <a:xfrm>
            <a:off x="264688" y="1320046"/>
            <a:ext cx="17762381" cy="8006322"/>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13BD2D1-3200-41A8-843F-57002B9478E4}"/>
              </a:ext>
            </a:extLst>
          </p:cNvPr>
          <p:cNvGrpSpPr/>
          <p:nvPr/>
        </p:nvGrpSpPr>
        <p:grpSpPr>
          <a:xfrm>
            <a:off x="0" y="9654988"/>
            <a:ext cx="18296430" cy="647047"/>
            <a:chOff x="0" y="9641541"/>
            <a:chExt cx="18296430" cy="647047"/>
          </a:xfrm>
        </p:grpSpPr>
        <p:sp>
          <p:nvSpPr>
            <p:cNvPr id="6" name="Rectangle 5">
              <a:extLst>
                <a:ext uri="{FF2B5EF4-FFF2-40B4-BE49-F238E27FC236}">
                  <a16:creationId xmlns:a16="http://schemas.microsoft.com/office/drawing/2014/main" id="{F3A59977-24ED-4941-AA07-7D518B5932D9}"/>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77768E-086D-E8CB-B877-B484098020CE}"/>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8" name="TextBox 7">
              <a:extLst>
                <a:ext uri="{FF2B5EF4-FFF2-40B4-BE49-F238E27FC236}">
                  <a16:creationId xmlns:a16="http://schemas.microsoft.com/office/drawing/2014/main" id="{935ABD98-6301-8106-2285-03E4FF0EC0A5}"/>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12.</a:t>
              </a:r>
            </a:p>
          </p:txBody>
        </p:sp>
        <p:pic>
          <p:nvPicPr>
            <p:cNvPr id="9" name="Picture 8" descr="Text, logo&#10;&#10;Description automatically generated">
              <a:extLst>
                <a:ext uri="{FF2B5EF4-FFF2-40B4-BE49-F238E27FC236}">
                  <a16:creationId xmlns:a16="http://schemas.microsoft.com/office/drawing/2014/main" id="{E9048AB5-FC7B-C26B-E57C-226370448DDE}"/>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10" name="Straight Connector 9">
            <a:extLst>
              <a:ext uri="{FF2B5EF4-FFF2-40B4-BE49-F238E27FC236}">
                <a16:creationId xmlns:a16="http://schemas.microsoft.com/office/drawing/2014/main" id="{37FFEC83-DB88-AD7D-B80A-C24E7D4891CD}"/>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169DCB6-7485-C57C-292A-7CF302FBAF56}"/>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2" name="TextBox 11">
            <a:extLst>
              <a:ext uri="{FF2B5EF4-FFF2-40B4-BE49-F238E27FC236}">
                <a16:creationId xmlns:a16="http://schemas.microsoft.com/office/drawing/2014/main" id="{48C2E97C-03D0-EA88-3950-1E547712087F}"/>
              </a:ext>
            </a:extLst>
          </p:cNvPr>
          <p:cNvSpPr txBox="1"/>
          <p:nvPr/>
        </p:nvSpPr>
        <p:spPr>
          <a:xfrm>
            <a:off x="264690" y="194557"/>
            <a:ext cx="10708109" cy="769441"/>
          </a:xfrm>
          <a:prstGeom prst="rect">
            <a:avLst/>
          </a:prstGeom>
          <a:noFill/>
        </p:spPr>
        <p:txBody>
          <a:bodyPr wrap="square" rtlCol="0">
            <a:spAutoFit/>
          </a:bodyPr>
          <a:lstStyle/>
          <a:p>
            <a:r>
              <a:rPr lang="en-US" sz="4400" dirty="0">
                <a:latin typeface="GT America Condensed" pitchFamily="2" charset="77"/>
              </a:rPr>
              <a:t>Buy &amp; Sell – Side Voting: Registration</a:t>
            </a:r>
          </a:p>
        </p:txBody>
      </p:sp>
      <p:sp>
        <p:nvSpPr>
          <p:cNvPr id="14" name="Rectangle 13">
            <a:extLst>
              <a:ext uri="{FF2B5EF4-FFF2-40B4-BE49-F238E27FC236}">
                <a16:creationId xmlns:a16="http://schemas.microsoft.com/office/drawing/2014/main" id="{B95D0793-88C6-4D04-8AEA-A3F34A1EB545}"/>
              </a:ext>
            </a:extLst>
          </p:cNvPr>
          <p:cNvSpPr/>
          <p:nvPr/>
        </p:nvSpPr>
        <p:spPr>
          <a:xfrm>
            <a:off x="575038" y="1613340"/>
            <a:ext cx="17108339" cy="739459"/>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GT America Condensed" pitchFamily="2" charset="77"/>
                <a:cs typeface="Arial"/>
              </a:rPr>
              <a:t>https://</a:t>
            </a:r>
            <a:r>
              <a:rPr lang="en-GB" sz="2400" dirty="0" err="1">
                <a:latin typeface="GT America Condensed" pitchFamily="2" charset="77"/>
                <a:cs typeface="Arial"/>
              </a:rPr>
              <a:t>voting.institutionalinvestor.com</a:t>
            </a:r>
            <a:endParaRPr lang="en-GB" sz="2400" dirty="0">
              <a:latin typeface="GT America Condensed" pitchFamily="2" charset="77"/>
              <a:cs typeface="Arial"/>
            </a:endParaRPr>
          </a:p>
        </p:txBody>
      </p:sp>
      <p:sp>
        <p:nvSpPr>
          <p:cNvPr id="15" name="Rectangle 14">
            <a:extLst>
              <a:ext uri="{FF2B5EF4-FFF2-40B4-BE49-F238E27FC236}">
                <a16:creationId xmlns:a16="http://schemas.microsoft.com/office/drawing/2014/main" id="{E2AF624E-CC24-71AD-E82E-16580764AE5F}"/>
              </a:ext>
            </a:extLst>
          </p:cNvPr>
          <p:cNvSpPr/>
          <p:nvPr/>
        </p:nvSpPr>
        <p:spPr>
          <a:xfrm>
            <a:off x="589831" y="2629190"/>
            <a:ext cx="6269252" cy="6339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9E3C37D-1F35-501E-8A79-D396D0BA8CFE}"/>
              </a:ext>
            </a:extLst>
          </p:cNvPr>
          <p:cNvSpPr txBox="1"/>
          <p:nvPr/>
        </p:nvSpPr>
        <p:spPr>
          <a:xfrm>
            <a:off x="1015337" y="3282185"/>
            <a:ext cx="5087289" cy="4862870"/>
          </a:xfrm>
          <a:prstGeom prst="rect">
            <a:avLst/>
          </a:prstGeom>
          <a:noFill/>
        </p:spPr>
        <p:txBody>
          <a:bodyPr wrap="square">
            <a:spAutoFit/>
          </a:bodyPr>
          <a:lstStyle/>
          <a:p>
            <a:pPr marL="469900" marR="5080" indent="-457200">
              <a:spcBef>
                <a:spcPts val="260"/>
              </a:spcBef>
              <a:buAutoNum type="arabicPeriod"/>
            </a:pPr>
            <a:r>
              <a:rPr lang="en-GB" sz="2000" spc="-45" dirty="0">
                <a:solidFill>
                  <a:srgbClr val="404040"/>
                </a:solidFill>
                <a:latin typeface="GT America Condensed" pitchFamily="2" charset="77"/>
                <a:cs typeface="Arial"/>
              </a:rPr>
              <a:t>First time users can sign up with their professional email  address using the link on the page. An email  will be sent to verify their email address.</a:t>
            </a:r>
          </a:p>
          <a:p>
            <a:pPr marL="469900" marR="5080" indent="-457200">
              <a:spcBef>
                <a:spcPts val="260"/>
              </a:spcBef>
              <a:buAutoNum type="arabicPeriod"/>
            </a:pPr>
            <a:endParaRPr lang="en-GB" sz="2000" spc="-45" dirty="0">
              <a:solidFill>
                <a:srgbClr val="404040"/>
              </a:solidFill>
              <a:latin typeface="GT America Condensed" pitchFamily="2" charset="77"/>
              <a:cs typeface="Arial"/>
            </a:endParaRPr>
          </a:p>
          <a:p>
            <a:pPr marL="469900" marR="5080" indent="-457200">
              <a:spcBef>
                <a:spcPts val="260"/>
              </a:spcBef>
              <a:buAutoNum type="arabicPeriod"/>
            </a:pPr>
            <a:r>
              <a:rPr lang="en-GB" sz="2000" spc="-45" dirty="0">
                <a:solidFill>
                  <a:srgbClr val="404040"/>
                </a:solidFill>
                <a:latin typeface="GT America Condensed" pitchFamily="2" charset="77"/>
                <a:cs typeface="Arial"/>
              </a:rPr>
              <a:t>New users can request a ballot after verifying their email address. They will be asked complete basic information about their firm and job title. Requests will be reviewed to determine eligibility. If approved, they will be able to see the survey under 'My Surveys'. Eligible voters will be able to see the survey when it is open.</a:t>
            </a:r>
          </a:p>
          <a:p>
            <a:pPr marL="469900" marR="5080" indent="-457200">
              <a:spcBef>
                <a:spcPts val="260"/>
              </a:spcBef>
              <a:buAutoNum type="arabicPeriod"/>
            </a:pPr>
            <a:endParaRPr lang="en-GB" sz="2000" spc="-45" dirty="0">
              <a:solidFill>
                <a:srgbClr val="404040"/>
              </a:solidFill>
              <a:latin typeface="GT America Condensed" pitchFamily="2" charset="77"/>
              <a:cs typeface="Arial"/>
            </a:endParaRPr>
          </a:p>
          <a:p>
            <a:pPr marL="469900" marR="5080" indent="-457200">
              <a:spcBef>
                <a:spcPts val="260"/>
              </a:spcBef>
              <a:buAutoNum type="arabicPeriod"/>
            </a:pPr>
            <a:r>
              <a:rPr lang="en-GB" sz="2000" spc="-45" dirty="0">
                <a:solidFill>
                  <a:srgbClr val="404040"/>
                </a:solidFill>
                <a:latin typeface="GT America Condensed" pitchFamily="2" charset="77"/>
                <a:cs typeface="Arial"/>
              </a:rPr>
              <a:t>Voters are asked for the approximate AUM, commission and research wallets for their firm.</a:t>
            </a:r>
          </a:p>
        </p:txBody>
      </p:sp>
      <p:pic>
        <p:nvPicPr>
          <p:cNvPr id="25" name="Picture 24">
            <a:extLst>
              <a:ext uri="{FF2B5EF4-FFF2-40B4-BE49-F238E27FC236}">
                <a16:creationId xmlns:a16="http://schemas.microsoft.com/office/drawing/2014/main" id="{0C62A62C-9A8E-DDE5-F732-B885E561C24E}"/>
              </a:ext>
            </a:extLst>
          </p:cNvPr>
          <p:cNvPicPr>
            <a:picLocks noChangeAspect="1"/>
          </p:cNvPicPr>
          <p:nvPr/>
        </p:nvPicPr>
        <p:blipFill>
          <a:blip r:embed="rId3"/>
          <a:stretch>
            <a:fillRect/>
          </a:stretch>
        </p:blipFill>
        <p:spPr>
          <a:xfrm>
            <a:off x="7040695" y="2646093"/>
            <a:ext cx="5249292" cy="2654727"/>
          </a:xfrm>
          <a:prstGeom prst="rect">
            <a:avLst/>
          </a:prstGeom>
        </p:spPr>
      </p:pic>
      <p:pic>
        <p:nvPicPr>
          <p:cNvPr id="26" name="Picture 25">
            <a:extLst>
              <a:ext uri="{FF2B5EF4-FFF2-40B4-BE49-F238E27FC236}">
                <a16:creationId xmlns:a16="http://schemas.microsoft.com/office/drawing/2014/main" id="{29AB56B5-3CEA-01FD-EC24-7D77F65A34A0}"/>
              </a:ext>
            </a:extLst>
          </p:cNvPr>
          <p:cNvPicPr>
            <a:picLocks noChangeAspect="1"/>
          </p:cNvPicPr>
          <p:nvPr/>
        </p:nvPicPr>
        <p:blipFill>
          <a:blip r:embed="rId4"/>
          <a:stretch>
            <a:fillRect/>
          </a:stretch>
        </p:blipFill>
        <p:spPr>
          <a:xfrm>
            <a:off x="7018399" y="5629440"/>
            <a:ext cx="5249292" cy="3205622"/>
          </a:xfrm>
          <a:prstGeom prst="rect">
            <a:avLst/>
          </a:prstGeom>
        </p:spPr>
      </p:pic>
      <p:pic>
        <p:nvPicPr>
          <p:cNvPr id="27" name="Picture 26">
            <a:extLst>
              <a:ext uri="{FF2B5EF4-FFF2-40B4-BE49-F238E27FC236}">
                <a16:creationId xmlns:a16="http://schemas.microsoft.com/office/drawing/2014/main" id="{743D605F-84B3-6699-30E8-35A84FEEF704}"/>
              </a:ext>
            </a:extLst>
          </p:cNvPr>
          <p:cNvPicPr>
            <a:picLocks noChangeAspect="1"/>
          </p:cNvPicPr>
          <p:nvPr/>
        </p:nvPicPr>
        <p:blipFill>
          <a:blip r:embed="rId5"/>
          <a:stretch>
            <a:fillRect/>
          </a:stretch>
        </p:blipFill>
        <p:spPr>
          <a:xfrm>
            <a:off x="12469306" y="2629190"/>
            <a:ext cx="5228863" cy="916262"/>
          </a:xfrm>
          <a:prstGeom prst="rect">
            <a:avLst/>
          </a:prstGeom>
        </p:spPr>
      </p:pic>
      <p:pic>
        <p:nvPicPr>
          <p:cNvPr id="28" name="Picture 27">
            <a:extLst>
              <a:ext uri="{FF2B5EF4-FFF2-40B4-BE49-F238E27FC236}">
                <a16:creationId xmlns:a16="http://schemas.microsoft.com/office/drawing/2014/main" id="{0DBE24F2-09B1-28AE-5EA1-5CDEB99B05A5}"/>
              </a:ext>
            </a:extLst>
          </p:cNvPr>
          <p:cNvPicPr>
            <a:picLocks noChangeAspect="1"/>
          </p:cNvPicPr>
          <p:nvPr/>
        </p:nvPicPr>
        <p:blipFill>
          <a:blip r:embed="rId6"/>
          <a:stretch>
            <a:fillRect/>
          </a:stretch>
        </p:blipFill>
        <p:spPr>
          <a:xfrm>
            <a:off x="12469306" y="3749413"/>
            <a:ext cx="5224329" cy="3446517"/>
          </a:xfrm>
          <a:prstGeom prst="rect">
            <a:avLst/>
          </a:prstGeom>
        </p:spPr>
      </p:pic>
      <p:sp>
        <p:nvSpPr>
          <p:cNvPr id="29" name="Oval 28">
            <a:extLst>
              <a:ext uri="{FF2B5EF4-FFF2-40B4-BE49-F238E27FC236}">
                <a16:creationId xmlns:a16="http://schemas.microsoft.com/office/drawing/2014/main" id="{DDF416EA-5C0E-8673-B52D-200AAFB7037E}"/>
              </a:ext>
            </a:extLst>
          </p:cNvPr>
          <p:cNvSpPr/>
          <p:nvPr/>
        </p:nvSpPr>
        <p:spPr>
          <a:xfrm>
            <a:off x="980516" y="3321753"/>
            <a:ext cx="427660" cy="427660"/>
          </a:xfrm>
          <a:prstGeom prst="ellipse">
            <a:avLst/>
          </a:prstGeom>
          <a:solidFill>
            <a:srgbClr val="F16029"/>
          </a:solidFill>
          <a:ln>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294B8CD-9A9B-38B8-714E-079048A4A682}"/>
              </a:ext>
            </a:extLst>
          </p:cNvPr>
          <p:cNvSpPr txBox="1"/>
          <p:nvPr/>
        </p:nvSpPr>
        <p:spPr>
          <a:xfrm>
            <a:off x="907364" y="3350581"/>
            <a:ext cx="637972" cy="338554"/>
          </a:xfrm>
          <a:prstGeom prst="rect">
            <a:avLst/>
          </a:prstGeom>
          <a:noFill/>
          <a:ln w="28575">
            <a:noFill/>
          </a:ln>
        </p:spPr>
        <p:txBody>
          <a:bodyPr wrap="square" lIns="91440" tIns="45720" rIns="91440" bIns="45720" rtlCol="0" anchor="t">
            <a:spAutoFit/>
          </a:bodyPr>
          <a:lstStyle/>
          <a:p>
            <a:pPr algn="ctr">
              <a:spcBef>
                <a:spcPts val="600"/>
              </a:spcBef>
            </a:pPr>
            <a:r>
              <a:rPr lang="en-GB" sz="1600" dirty="0">
                <a:solidFill>
                  <a:schemeClr val="bg1"/>
                </a:solidFill>
                <a:latin typeface="GT America Condensed" pitchFamily="2" charset="77"/>
                <a:cs typeface="Arial"/>
              </a:rPr>
              <a:t>01.</a:t>
            </a:r>
          </a:p>
        </p:txBody>
      </p:sp>
      <p:sp>
        <p:nvSpPr>
          <p:cNvPr id="31" name="Oval 30">
            <a:extLst>
              <a:ext uri="{FF2B5EF4-FFF2-40B4-BE49-F238E27FC236}">
                <a16:creationId xmlns:a16="http://schemas.microsoft.com/office/drawing/2014/main" id="{FB766951-6994-C845-A9D1-4C5924CCA4C7}"/>
              </a:ext>
            </a:extLst>
          </p:cNvPr>
          <p:cNvSpPr/>
          <p:nvPr/>
        </p:nvSpPr>
        <p:spPr>
          <a:xfrm>
            <a:off x="980516" y="4978569"/>
            <a:ext cx="427660" cy="427660"/>
          </a:xfrm>
          <a:prstGeom prst="ellipse">
            <a:avLst/>
          </a:prstGeom>
          <a:solidFill>
            <a:srgbClr val="F16029"/>
          </a:solidFill>
          <a:ln>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9E92C3E-407B-62C4-029A-7C438B884D15}"/>
              </a:ext>
            </a:extLst>
          </p:cNvPr>
          <p:cNvSpPr txBox="1"/>
          <p:nvPr/>
        </p:nvSpPr>
        <p:spPr>
          <a:xfrm>
            <a:off x="907364" y="5027275"/>
            <a:ext cx="637972" cy="338554"/>
          </a:xfrm>
          <a:prstGeom prst="rect">
            <a:avLst/>
          </a:prstGeom>
          <a:noFill/>
          <a:ln w="28575">
            <a:noFill/>
          </a:ln>
        </p:spPr>
        <p:txBody>
          <a:bodyPr wrap="square" lIns="91440" tIns="45720" rIns="91440" bIns="45720" rtlCol="0" anchor="t">
            <a:spAutoFit/>
          </a:bodyPr>
          <a:lstStyle/>
          <a:p>
            <a:pPr algn="ctr">
              <a:spcBef>
                <a:spcPts val="600"/>
              </a:spcBef>
            </a:pPr>
            <a:r>
              <a:rPr lang="en-GB" sz="1600" dirty="0">
                <a:solidFill>
                  <a:schemeClr val="bg1"/>
                </a:solidFill>
                <a:latin typeface="GT America Condensed" pitchFamily="2" charset="77"/>
                <a:cs typeface="Arial"/>
              </a:rPr>
              <a:t>02.</a:t>
            </a:r>
          </a:p>
        </p:txBody>
      </p:sp>
      <p:sp>
        <p:nvSpPr>
          <p:cNvPr id="33" name="Oval 32">
            <a:extLst>
              <a:ext uri="{FF2B5EF4-FFF2-40B4-BE49-F238E27FC236}">
                <a16:creationId xmlns:a16="http://schemas.microsoft.com/office/drawing/2014/main" id="{6F639E25-7B86-51D5-933B-71983A3C4436}"/>
              </a:ext>
            </a:extLst>
          </p:cNvPr>
          <p:cNvSpPr/>
          <p:nvPr/>
        </p:nvSpPr>
        <p:spPr>
          <a:xfrm>
            <a:off x="980516" y="7466901"/>
            <a:ext cx="427660" cy="427660"/>
          </a:xfrm>
          <a:prstGeom prst="ellipse">
            <a:avLst/>
          </a:prstGeom>
          <a:solidFill>
            <a:srgbClr val="F16029"/>
          </a:solidFill>
          <a:ln>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2B8320B-6D7A-0672-0D75-EA0997478E03}"/>
              </a:ext>
            </a:extLst>
          </p:cNvPr>
          <p:cNvSpPr txBox="1"/>
          <p:nvPr/>
        </p:nvSpPr>
        <p:spPr>
          <a:xfrm>
            <a:off x="907364" y="7495729"/>
            <a:ext cx="637972" cy="338554"/>
          </a:xfrm>
          <a:prstGeom prst="rect">
            <a:avLst/>
          </a:prstGeom>
          <a:noFill/>
          <a:ln w="28575">
            <a:noFill/>
          </a:ln>
        </p:spPr>
        <p:txBody>
          <a:bodyPr wrap="square" lIns="91440" tIns="45720" rIns="91440" bIns="45720" rtlCol="0" anchor="t">
            <a:spAutoFit/>
          </a:bodyPr>
          <a:lstStyle/>
          <a:p>
            <a:pPr algn="ctr">
              <a:spcBef>
                <a:spcPts val="600"/>
              </a:spcBef>
            </a:pPr>
            <a:r>
              <a:rPr lang="en-GB" sz="1600" dirty="0">
                <a:solidFill>
                  <a:schemeClr val="bg1"/>
                </a:solidFill>
                <a:latin typeface="GT America Condensed" pitchFamily="2" charset="77"/>
                <a:cs typeface="Arial"/>
              </a:rPr>
              <a:t>03.</a:t>
            </a:r>
          </a:p>
        </p:txBody>
      </p:sp>
    </p:spTree>
    <p:extLst>
      <p:ext uri="{BB962C8B-B14F-4D97-AF65-F5344CB8AC3E}">
        <p14:creationId xmlns:p14="http://schemas.microsoft.com/office/powerpoint/2010/main" val="3172436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275BB4-2A4D-61F4-481B-EBC3E2392EF9}"/>
              </a:ext>
            </a:extLst>
          </p:cNvPr>
          <p:cNvSpPr/>
          <p:nvPr/>
        </p:nvSpPr>
        <p:spPr>
          <a:xfrm>
            <a:off x="264688" y="1320046"/>
            <a:ext cx="17762381" cy="8006322"/>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CE655C8-47EC-0D4E-4EE3-42DC9998E17B}"/>
              </a:ext>
            </a:extLst>
          </p:cNvPr>
          <p:cNvGrpSpPr/>
          <p:nvPr/>
        </p:nvGrpSpPr>
        <p:grpSpPr>
          <a:xfrm>
            <a:off x="0" y="9654988"/>
            <a:ext cx="18296430" cy="647047"/>
            <a:chOff x="0" y="9641541"/>
            <a:chExt cx="18296430" cy="647047"/>
          </a:xfrm>
        </p:grpSpPr>
        <p:sp>
          <p:nvSpPr>
            <p:cNvPr id="6" name="Rectangle 5">
              <a:extLst>
                <a:ext uri="{FF2B5EF4-FFF2-40B4-BE49-F238E27FC236}">
                  <a16:creationId xmlns:a16="http://schemas.microsoft.com/office/drawing/2014/main" id="{13999F58-62C3-2920-7D0D-E296796BAAB0}"/>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0BD98A3-3EAE-06B7-BD2B-E3FF578802B7}"/>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8" name="TextBox 7">
              <a:extLst>
                <a:ext uri="{FF2B5EF4-FFF2-40B4-BE49-F238E27FC236}">
                  <a16:creationId xmlns:a16="http://schemas.microsoft.com/office/drawing/2014/main" id="{F0964D45-430C-037F-65DC-CD74CCB07671}"/>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13.</a:t>
              </a:r>
            </a:p>
          </p:txBody>
        </p:sp>
        <p:pic>
          <p:nvPicPr>
            <p:cNvPr id="9" name="Picture 8" descr="Text, logo&#10;&#10;Description automatically generated">
              <a:extLst>
                <a:ext uri="{FF2B5EF4-FFF2-40B4-BE49-F238E27FC236}">
                  <a16:creationId xmlns:a16="http://schemas.microsoft.com/office/drawing/2014/main" id="{05F040AB-4A3A-D4D7-76F5-ED3629EC35CF}"/>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10" name="Straight Connector 9">
            <a:extLst>
              <a:ext uri="{FF2B5EF4-FFF2-40B4-BE49-F238E27FC236}">
                <a16:creationId xmlns:a16="http://schemas.microsoft.com/office/drawing/2014/main" id="{32EA2EE9-D782-7C7C-43EC-DAD53B668081}"/>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CCFA920-16B5-F7EA-72E7-FB8EDF6F842E}"/>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2" name="TextBox 11">
            <a:extLst>
              <a:ext uri="{FF2B5EF4-FFF2-40B4-BE49-F238E27FC236}">
                <a16:creationId xmlns:a16="http://schemas.microsoft.com/office/drawing/2014/main" id="{7607B26D-C2E1-1376-87AB-AB96CF4AC4FB}"/>
              </a:ext>
            </a:extLst>
          </p:cNvPr>
          <p:cNvSpPr txBox="1"/>
          <p:nvPr/>
        </p:nvSpPr>
        <p:spPr>
          <a:xfrm>
            <a:off x="264690" y="194557"/>
            <a:ext cx="10708109" cy="769441"/>
          </a:xfrm>
          <a:prstGeom prst="rect">
            <a:avLst/>
          </a:prstGeom>
          <a:noFill/>
        </p:spPr>
        <p:txBody>
          <a:bodyPr wrap="square" rtlCol="0">
            <a:spAutoFit/>
          </a:bodyPr>
          <a:lstStyle/>
          <a:p>
            <a:r>
              <a:rPr lang="en-US" sz="4400" dirty="0">
                <a:latin typeface="GT America Condensed" pitchFamily="2" charset="77"/>
              </a:rPr>
              <a:t>Executive Team Vote</a:t>
            </a:r>
          </a:p>
        </p:txBody>
      </p:sp>
      <p:sp>
        <p:nvSpPr>
          <p:cNvPr id="13" name="Rectangle 12">
            <a:extLst>
              <a:ext uri="{FF2B5EF4-FFF2-40B4-BE49-F238E27FC236}">
                <a16:creationId xmlns:a16="http://schemas.microsoft.com/office/drawing/2014/main" id="{BDB96073-E17B-A57F-FC71-BE2454C22CFE}"/>
              </a:ext>
            </a:extLst>
          </p:cNvPr>
          <p:cNvSpPr/>
          <p:nvPr/>
        </p:nvSpPr>
        <p:spPr>
          <a:xfrm>
            <a:off x="575038" y="1613340"/>
            <a:ext cx="17108339" cy="739459"/>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GT America Condensed" pitchFamily="2" charset="77"/>
                <a:cs typeface="Arial"/>
              </a:rPr>
              <a:t>https://</a:t>
            </a:r>
            <a:r>
              <a:rPr lang="en-GB" sz="2400" dirty="0" err="1">
                <a:latin typeface="GT America Condensed" pitchFamily="2" charset="77"/>
                <a:cs typeface="Arial"/>
              </a:rPr>
              <a:t>voting.institutionalinvestor.com</a:t>
            </a:r>
            <a:endParaRPr lang="en-GB" sz="2400" dirty="0">
              <a:latin typeface="GT America Condensed" pitchFamily="2" charset="77"/>
              <a:cs typeface="Arial"/>
            </a:endParaRPr>
          </a:p>
        </p:txBody>
      </p:sp>
      <p:sp>
        <p:nvSpPr>
          <p:cNvPr id="14" name="Rectangle 13">
            <a:extLst>
              <a:ext uri="{FF2B5EF4-FFF2-40B4-BE49-F238E27FC236}">
                <a16:creationId xmlns:a16="http://schemas.microsoft.com/office/drawing/2014/main" id="{AD2C52DB-6A9C-0331-D035-6C39DC0BB011}"/>
              </a:ext>
            </a:extLst>
          </p:cNvPr>
          <p:cNvSpPr/>
          <p:nvPr/>
        </p:nvSpPr>
        <p:spPr>
          <a:xfrm>
            <a:off x="589831" y="2629190"/>
            <a:ext cx="5598327" cy="1445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0325CB8-A656-2B9A-4140-9FEEAB633D84}"/>
              </a:ext>
            </a:extLst>
          </p:cNvPr>
          <p:cNvSpPr txBox="1"/>
          <p:nvPr/>
        </p:nvSpPr>
        <p:spPr>
          <a:xfrm>
            <a:off x="980516" y="3004675"/>
            <a:ext cx="5087289" cy="400110"/>
          </a:xfrm>
          <a:prstGeom prst="rect">
            <a:avLst/>
          </a:prstGeom>
          <a:noFill/>
        </p:spPr>
        <p:txBody>
          <a:bodyPr wrap="square">
            <a:spAutoFit/>
          </a:bodyPr>
          <a:lstStyle/>
          <a:p>
            <a:pPr marL="469900" marR="5080" indent="-457200">
              <a:spcBef>
                <a:spcPts val="260"/>
              </a:spcBef>
              <a:buAutoNum type="arabicPeriod"/>
            </a:pPr>
            <a:r>
              <a:rPr lang="en-GB" sz="2000" spc="-45" dirty="0">
                <a:solidFill>
                  <a:srgbClr val="404040"/>
                </a:solidFill>
                <a:latin typeface="GT America Condensed" pitchFamily="2" charset="77"/>
                <a:cs typeface="Arial"/>
              </a:rPr>
              <a:t>Select the Executive Team Vote</a:t>
            </a:r>
          </a:p>
        </p:txBody>
      </p:sp>
      <p:sp>
        <p:nvSpPr>
          <p:cNvPr id="20" name="Oval 19">
            <a:extLst>
              <a:ext uri="{FF2B5EF4-FFF2-40B4-BE49-F238E27FC236}">
                <a16:creationId xmlns:a16="http://schemas.microsoft.com/office/drawing/2014/main" id="{E7F9C337-DDA4-DE34-BB92-BF53F00DCD9B}"/>
              </a:ext>
            </a:extLst>
          </p:cNvPr>
          <p:cNvSpPr/>
          <p:nvPr/>
        </p:nvSpPr>
        <p:spPr>
          <a:xfrm>
            <a:off x="980516" y="2983824"/>
            <a:ext cx="427660" cy="427660"/>
          </a:xfrm>
          <a:prstGeom prst="ellipse">
            <a:avLst/>
          </a:prstGeom>
          <a:solidFill>
            <a:srgbClr val="F16029"/>
          </a:solidFill>
          <a:ln>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A010B96-7C44-0248-A1B2-2F1D303DC769}"/>
              </a:ext>
            </a:extLst>
          </p:cNvPr>
          <p:cNvSpPr txBox="1"/>
          <p:nvPr/>
        </p:nvSpPr>
        <p:spPr>
          <a:xfrm>
            <a:off x="907364" y="3012652"/>
            <a:ext cx="637972" cy="338554"/>
          </a:xfrm>
          <a:prstGeom prst="rect">
            <a:avLst/>
          </a:prstGeom>
          <a:noFill/>
          <a:ln w="28575">
            <a:noFill/>
          </a:ln>
        </p:spPr>
        <p:txBody>
          <a:bodyPr wrap="square" lIns="91440" tIns="45720" rIns="91440" bIns="45720" rtlCol="0" anchor="t">
            <a:spAutoFit/>
          </a:bodyPr>
          <a:lstStyle/>
          <a:p>
            <a:pPr algn="ctr">
              <a:spcBef>
                <a:spcPts val="600"/>
              </a:spcBef>
            </a:pPr>
            <a:r>
              <a:rPr lang="en-GB" sz="1600" dirty="0">
                <a:solidFill>
                  <a:schemeClr val="bg1"/>
                </a:solidFill>
                <a:latin typeface="GT America Condensed" pitchFamily="2" charset="77"/>
                <a:cs typeface="Arial"/>
              </a:rPr>
              <a:t>04.</a:t>
            </a:r>
          </a:p>
        </p:txBody>
      </p:sp>
      <p:sp>
        <p:nvSpPr>
          <p:cNvPr id="28" name="Rectangle 27">
            <a:extLst>
              <a:ext uri="{FF2B5EF4-FFF2-40B4-BE49-F238E27FC236}">
                <a16:creationId xmlns:a16="http://schemas.microsoft.com/office/drawing/2014/main" id="{96D02C5D-12FA-21B9-43AD-3B3654BA9BA7}"/>
              </a:ext>
            </a:extLst>
          </p:cNvPr>
          <p:cNvSpPr/>
          <p:nvPr/>
        </p:nvSpPr>
        <p:spPr>
          <a:xfrm>
            <a:off x="6344836" y="2629190"/>
            <a:ext cx="5598327" cy="1445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605378C-4A60-06DD-547A-EDBDE69FF7F8}"/>
              </a:ext>
            </a:extLst>
          </p:cNvPr>
          <p:cNvSpPr txBox="1"/>
          <p:nvPr/>
        </p:nvSpPr>
        <p:spPr>
          <a:xfrm>
            <a:off x="6735521" y="3004675"/>
            <a:ext cx="5087289" cy="400110"/>
          </a:xfrm>
          <a:prstGeom prst="rect">
            <a:avLst/>
          </a:prstGeom>
          <a:noFill/>
        </p:spPr>
        <p:txBody>
          <a:bodyPr wrap="square">
            <a:spAutoFit/>
          </a:bodyPr>
          <a:lstStyle/>
          <a:p>
            <a:pPr marL="12700" marR="5080">
              <a:spcBef>
                <a:spcPts val="260"/>
              </a:spcBef>
            </a:pPr>
            <a:r>
              <a:rPr lang="en-GB" sz="2000" spc="-45" dirty="0">
                <a:solidFill>
                  <a:srgbClr val="404040"/>
                </a:solidFill>
                <a:latin typeface="GT America Condensed" pitchFamily="2" charset="77"/>
                <a:cs typeface="Arial"/>
              </a:rPr>
              <a:t>Select either CEO/CFO/IRO or IR Program:</a:t>
            </a:r>
          </a:p>
        </p:txBody>
      </p:sp>
      <p:sp>
        <p:nvSpPr>
          <p:cNvPr id="30" name="Rectangle 29">
            <a:extLst>
              <a:ext uri="{FF2B5EF4-FFF2-40B4-BE49-F238E27FC236}">
                <a16:creationId xmlns:a16="http://schemas.microsoft.com/office/drawing/2014/main" id="{FE9A643A-59C5-3108-71A7-E203D5AEF8EB}"/>
              </a:ext>
            </a:extLst>
          </p:cNvPr>
          <p:cNvSpPr/>
          <p:nvPr/>
        </p:nvSpPr>
        <p:spPr>
          <a:xfrm>
            <a:off x="12099842" y="2608339"/>
            <a:ext cx="5598327" cy="1466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A64262A-7707-98F6-AD3F-0FA85BFB35A2}"/>
              </a:ext>
            </a:extLst>
          </p:cNvPr>
          <p:cNvSpPr txBox="1"/>
          <p:nvPr/>
        </p:nvSpPr>
        <p:spPr>
          <a:xfrm>
            <a:off x="12460150" y="2843374"/>
            <a:ext cx="5087289" cy="1015663"/>
          </a:xfrm>
          <a:prstGeom prst="rect">
            <a:avLst/>
          </a:prstGeom>
          <a:noFill/>
        </p:spPr>
        <p:txBody>
          <a:bodyPr wrap="square">
            <a:spAutoFit/>
          </a:bodyPr>
          <a:lstStyle/>
          <a:p>
            <a:pPr marL="12700" marR="5080">
              <a:spcBef>
                <a:spcPts val="260"/>
              </a:spcBef>
            </a:pPr>
            <a:r>
              <a:rPr lang="en-GB" sz="2000" spc="-45" dirty="0">
                <a:solidFill>
                  <a:srgbClr val="404040"/>
                </a:solidFill>
                <a:latin typeface="GT America Condensed" pitchFamily="2" charset="77"/>
                <a:cs typeface="Arial"/>
              </a:rPr>
              <a:t>Search for a firm. Rate from 5 (excellent) to 1 (average) for the Executive Team role or in the IR Function attribute</a:t>
            </a:r>
          </a:p>
        </p:txBody>
      </p:sp>
      <p:pic>
        <p:nvPicPr>
          <p:cNvPr id="32" name="Picture 31">
            <a:extLst>
              <a:ext uri="{FF2B5EF4-FFF2-40B4-BE49-F238E27FC236}">
                <a16:creationId xmlns:a16="http://schemas.microsoft.com/office/drawing/2014/main" id="{DCF7D356-48A2-C431-8D54-A447C2D960E8}"/>
              </a:ext>
            </a:extLst>
          </p:cNvPr>
          <p:cNvPicPr>
            <a:picLocks noChangeAspect="1"/>
          </p:cNvPicPr>
          <p:nvPr/>
        </p:nvPicPr>
        <p:blipFill rotWithShape="1">
          <a:blip r:embed="rId3"/>
          <a:srcRect b="36317"/>
          <a:stretch/>
        </p:blipFill>
        <p:spPr>
          <a:xfrm>
            <a:off x="571319" y="4111945"/>
            <a:ext cx="5598327" cy="4856597"/>
          </a:xfrm>
          <a:prstGeom prst="rect">
            <a:avLst/>
          </a:prstGeom>
        </p:spPr>
      </p:pic>
      <p:sp>
        <p:nvSpPr>
          <p:cNvPr id="33" name="Rectangle 32">
            <a:extLst>
              <a:ext uri="{FF2B5EF4-FFF2-40B4-BE49-F238E27FC236}">
                <a16:creationId xmlns:a16="http://schemas.microsoft.com/office/drawing/2014/main" id="{F46A7F1B-631B-09AB-DD64-4F0219F91A16}"/>
              </a:ext>
            </a:extLst>
          </p:cNvPr>
          <p:cNvSpPr/>
          <p:nvPr/>
        </p:nvSpPr>
        <p:spPr>
          <a:xfrm>
            <a:off x="807974" y="5486400"/>
            <a:ext cx="1637053" cy="198783"/>
          </a:xfrm>
          <a:prstGeom prst="rect">
            <a:avLst/>
          </a:prstGeom>
          <a:noFill/>
          <a:ln w="15875">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194CC64A-3585-3EB1-AB0B-FE419602F113}"/>
              </a:ext>
            </a:extLst>
          </p:cNvPr>
          <p:cNvPicPr>
            <a:picLocks noChangeAspect="1"/>
          </p:cNvPicPr>
          <p:nvPr/>
        </p:nvPicPr>
        <p:blipFill rotWithShape="1">
          <a:blip r:embed="rId4"/>
          <a:srcRect b="10954"/>
          <a:stretch/>
        </p:blipFill>
        <p:spPr>
          <a:xfrm>
            <a:off x="6344836" y="4151701"/>
            <a:ext cx="5598326" cy="4856597"/>
          </a:xfrm>
          <a:prstGeom prst="rect">
            <a:avLst/>
          </a:prstGeom>
        </p:spPr>
      </p:pic>
      <p:sp>
        <p:nvSpPr>
          <p:cNvPr id="35" name="Rectangle 34">
            <a:extLst>
              <a:ext uri="{FF2B5EF4-FFF2-40B4-BE49-F238E27FC236}">
                <a16:creationId xmlns:a16="http://schemas.microsoft.com/office/drawing/2014/main" id="{8F81CF24-E89B-9024-1FCF-0C5EA6E89780}"/>
              </a:ext>
            </a:extLst>
          </p:cNvPr>
          <p:cNvSpPr/>
          <p:nvPr/>
        </p:nvSpPr>
        <p:spPr>
          <a:xfrm>
            <a:off x="7506946" y="5541409"/>
            <a:ext cx="1637053" cy="198783"/>
          </a:xfrm>
          <a:prstGeom prst="rect">
            <a:avLst/>
          </a:prstGeom>
          <a:noFill/>
          <a:ln w="15875">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53E0568-3985-0981-D0E8-934ABEEAED0C}"/>
              </a:ext>
            </a:extLst>
          </p:cNvPr>
          <p:cNvSpPr/>
          <p:nvPr/>
        </p:nvSpPr>
        <p:spPr>
          <a:xfrm>
            <a:off x="7506945" y="6440851"/>
            <a:ext cx="1637053" cy="198783"/>
          </a:xfrm>
          <a:prstGeom prst="rect">
            <a:avLst/>
          </a:prstGeom>
          <a:noFill/>
          <a:ln w="15875">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76D38DA5-D597-A119-FF4A-1735AFFA96F7}"/>
              </a:ext>
            </a:extLst>
          </p:cNvPr>
          <p:cNvPicPr>
            <a:picLocks noChangeAspect="1"/>
          </p:cNvPicPr>
          <p:nvPr/>
        </p:nvPicPr>
        <p:blipFill rotWithShape="1">
          <a:blip r:embed="rId5"/>
          <a:srcRect b="54523"/>
          <a:stretch/>
        </p:blipFill>
        <p:spPr>
          <a:xfrm>
            <a:off x="12118352" y="4191459"/>
            <a:ext cx="5565025" cy="2022088"/>
          </a:xfrm>
          <a:prstGeom prst="rect">
            <a:avLst/>
          </a:prstGeom>
        </p:spPr>
      </p:pic>
      <p:sp>
        <p:nvSpPr>
          <p:cNvPr id="40" name="Rectangle 39">
            <a:extLst>
              <a:ext uri="{FF2B5EF4-FFF2-40B4-BE49-F238E27FC236}">
                <a16:creationId xmlns:a16="http://schemas.microsoft.com/office/drawing/2014/main" id="{2D3A1517-62BD-85BB-5C8E-ACB075F536D5}"/>
              </a:ext>
            </a:extLst>
          </p:cNvPr>
          <p:cNvSpPr/>
          <p:nvPr/>
        </p:nvSpPr>
        <p:spPr>
          <a:xfrm>
            <a:off x="14166589" y="5599043"/>
            <a:ext cx="3380850" cy="614504"/>
          </a:xfrm>
          <a:prstGeom prst="rect">
            <a:avLst/>
          </a:prstGeom>
          <a:noFill/>
          <a:ln w="15875">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a:extLst>
              <a:ext uri="{FF2B5EF4-FFF2-40B4-BE49-F238E27FC236}">
                <a16:creationId xmlns:a16="http://schemas.microsoft.com/office/drawing/2014/main" id="{3B01121E-20B4-F3B7-02AE-FF9EEA3FD1AC}"/>
              </a:ext>
            </a:extLst>
          </p:cNvPr>
          <p:cNvPicPr>
            <a:picLocks noChangeAspect="1"/>
          </p:cNvPicPr>
          <p:nvPr/>
        </p:nvPicPr>
        <p:blipFill rotWithShape="1">
          <a:blip r:embed="rId6"/>
          <a:srcRect t="13743" b="34253"/>
          <a:stretch/>
        </p:blipFill>
        <p:spPr>
          <a:xfrm>
            <a:off x="12118352" y="6329963"/>
            <a:ext cx="5579817" cy="2221417"/>
          </a:xfrm>
          <a:prstGeom prst="rect">
            <a:avLst/>
          </a:prstGeom>
        </p:spPr>
      </p:pic>
      <p:sp>
        <p:nvSpPr>
          <p:cNvPr id="47" name="Rectangle 46">
            <a:extLst>
              <a:ext uri="{FF2B5EF4-FFF2-40B4-BE49-F238E27FC236}">
                <a16:creationId xmlns:a16="http://schemas.microsoft.com/office/drawing/2014/main" id="{4995E320-0C7F-F266-4093-6A76520C25FA}"/>
              </a:ext>
            </a:extLst>
          </p:cNvPr>
          <p:cNvSpPr/>
          <p:nvPr/>
        </p:nvSpPr>
        <p:spPr>
          <a:xfrm>
            <a:off x="12946966" y="7030278"/>
            <a:ext cx="848548" cy="781879"/>
          </a:xfrm>
          <a:prstGeom prst="rect">
            <a:avLst/>
          </a:prstGeom>
          <a:noFill/>
          <a:ln w="15875">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176822A4-C8DF-8B1D-A8E8-66EFEE143939}"/>
              </a:ext>
            </a:extLst>
          </p:cNvPr>
          <p:cNvSpPr/>
          <p:nvPr/>
        </p:nvSpPr>
        <p:spPr>
          <a:xfrm>
            <a:off x="13835271" y="7017026"/>
            <a:ext cx="3001616" cy="1113183"/>
          </a:xfrm>
          <a:prstGeom prst="rect">
            <a:avLst/>
          </a:prstGeom>
          <a:noFill/>
          <a:ln w="15875">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3081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5CE267-531F-40B7-486E-7C0C8CFA35BF}"/>
              </a:ext>
            </a:extLst>
          </p:cNvPr>
          <p:cNvSpPr/>
          <p:nvPr/>
        </p:nvSpPr>
        <p:spPr>
          <a:xfrm>
            <a:off x="264691" y="2333838"/>
            <a:ext cx="17762381" cy="5947705"/>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A362EEB1-386E-7CC3-5011-48D92B74579B}"/>
              </a:ext>
            </a:extLst>
          </p:cNvPr>
          <p:cNvGrpSpPr/>
          <p:nvPr/>
        </p:nvGrpSpPr>
        <p:grpSpPr>
          <a:xfrm>
            <a:off x="0" y="9654988"/>
            <a:ext cx="18296430" cy="647047"/>
            <a:chOff x="0" y="9641541"/>
            <a:chExt cx="18296430" cy="647047"/>
          </a:xfrm>
        </p:grpSpPr>
        <p:sp>
          <p:nvSpPr>
            <p:cNvPr id="6" name="Rectangle 5">
              <a:extLst>
                <a:ext uri="{FF2B5EF4-FFF2-40B4-BE49-F238E27FC236}">
                  <a16:creationId xmlns:a16="http://schemas.microsoft.com/office/drawing/2014/main" id="{41294F9F-5C68-EAD8-053A-B22B30A104F2}"/>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24337D6-4294-CD0D-F583-3AC99352960F}"/>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8" name="TextBox 7">
              <a:extLst>
                <a:ext uri="{FF2B5EF4-FFF2-40B4-BE49-F238E27FC236}">
                  <a16:creationId xmlns:a16="http://schemas.microsoft.com/office/drawing/2014/main" id="{E5F530B2-7312-1A78-8BAD-E0A02C83B017}"/>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14.</a:t>
              </a:r>
            </a:p>
          </p:txBody>
        </p:sp>
        <p:pic>
          <p:nvPicPr>
            <p:cNvPr id="9" name="Picture 8" descr="Text, logo&#10;&#10;Description automatically generated">
              <a:extLst>
                <a:ext uri="{FF2B5EF4-FFF2-40B4-BE49-F238E27FC236}">
                  <a16:creationId xmlns:a16="http://schemas.microsoft.com/office/drawing/2014/main" id="{66957F94-3933-B909-554E-1F839F1A0C72}"/>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10" name="Straight Connector 9">
            <a:extLst>
              <a:ext uri="{FF2B5EF4-FFF2-40B4-BE49-F238E27FC236}">
                <a16:creationId xmlns:a16="http://schemas.microsoft.com/office/drawing/2014/main" id="{432224AC-895A-F6E2-9962-93DDA280B7D6}"/>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A769AF2-FE8B-5C3E-A9FD-28C0E7D6A245}"/>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2" name="TextBox 11">
            <a:extLst>
              <a:ext uri="{FF2B5EF4-FFF2-40B4-BE49-F238E27FC236}">
                <a16:creationId xmlns:a16="http://schemas.microsoft.com/office/drawing/2014/main" id="{A8B3DE75-0CF5-06B6-0C82-C9C62197EEC7}"/>
              </a:ext>
            </a:extLst>
          </p:cNvPr>
          <p:cNvSpPr txBox="1"/>
          <p:nvPr/>
        </p:nvSpPr>
        <p:spPr>
          <a:xfrm>
            <a:off x="264690" y="194557"/>
            <a:ext cx="10708109" cy="769441"/>
          </a:xfrm>
          <a:prstGeom prst="rect">
            <a:avLst/>
          </a:prstGeom>
          <a:noFill/>
        </p:spPr>
        <p:txBody>
          <a:bodyPr wrap="square" rtlCol="0">
            <a:spAutoFit/>
          </a:bodyPr>
          <a:lstStyle/>
          <a:p>
            <a:r>
              <a:rPr lang="en-US" sz="4400" dirty="0">
                <a:latin typeface="GT America Condensed" pitchFamily="2" charset="77"/>
              </a:rPr>
              <a:t>Published Results</a:t>
            </a:r>
          </a:p>
        </p:txBody>
      </p:sp>
      <p:sp>
        <p:nvSpPr>
          <p:cNvPr id="23" name="Rectangle 22">
            <a:extLst>
              <a:ext uri="{FF2B5EF4-FFF2-40B4-BE49-F238E27FC236}">
                <a16:creationId xmlns:a16="http://schemas.microsoft.com/office/drawing/2014/main" id="{6DCF0E2A-FF90-8F15-85DE-DF04A88C3C7B}"/>
              </a:ext>
            </a:extLst>
          </p:cNvPr>
          <p:cNvSpPr/>
          <p:nvPr/>
        </p:nvSpPr>
        <p:spPr>
          <a:xfrm>
            <a:off x="575042" y="2583932"/>
            <a:ext cx="17108339" cy="457703"/>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GT America Condensed" pitchFamily="2" charset="77"/>
                <a:cs typeface="Arial"/>
              </a:rPr>
              <a:t>LEADERS TABLES</a:t>
            </a:r>
          </a:p>
        </p:txBody>
      </p:sp>
      <p:sp>
        <p:nvSpPr>
          <p:cNvPr id="24" name="Rectangle 23">
            <a:extLst>
              <a:ext uri="{FF2B5EF4-FFF2-40B4-BE49-F238E27FC236}">
                <a16:creationId xmlns:a16="http://schemas.microsoft.com/office/drawing/2014/main" id="{3EDC9991-56A4-0089-50BB-3240655EC008}"/>
              </a:ext>
            </a:extLst>
          </p:cNvPr>
          <p:cNvSpPr/>
          <p:nvPr/>
        </p:nvSpPr>
        <p:spPr>
          <a:xfrm>
            <a:off x="575043" y="3146792"/>
            <a:ext cx="8493652" cy="46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GT America Condensed" pitchFamily="2" charset="77"/>
                <a:cs typeface="Arial"/>
              </a:rPr>
              <a:t>Executive Team</a:t>
            </a:r>
          </a:p>
        </p:txBody>
      </p:sp>
      <p:sp>
        <p:nvSpPr>
          <p:cNvPr id="25" name="Rectangle 24">
            <a:extLst>
              <a:ext uri="{FF2B5EF4-FFF2-40B4-BE49-F238E27FC236}">
                <a16:creationId xmlns:a16="http://schemas.microsoft.com/office/drawing/2014/main" id="{2FFBC2B1-1F27-666E-6548-5A5652D803F8}"/>
              </a:ext>
            </a:extLst>
          </p:cNvPr>
          <p:cNvSpPr/>
          <p:nvPr/>
        </p:nvSpPr>
        <p:spPr>
          <a:xfrm>
            <a:off x="9189729" y="3146792"/>
            <a:ext cx="8493652" cy="46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GT America Condensed" pitchFamily="2" charset="77"/>
                <a:cs typeface="Arial"/>
              </a:rPr>
              <a:t>IR Program Functions</a:t>
            </a:r>
          </a:p>
        </p:txBody>
      </p:sp>
      <p:sp>
        <p:nvSpPr>
          <p:cNvPr id="40" name="Rectangle 39">
            <a:extLst>
              <a:ext uri="{FF2B5EF4-FFF2-40B4-BE49-F238E27FC236}">
                <a16:creationId xmlns:a16="http://schemas.microsoft.com/office/drawing/2014/main" id="{9C1AC2EC-852C-74C2-84E0-E083B675F7B8}"/>
              </a:ext>
            </a:extLst>
          </p:cNvPr>
          <p:cNvSpPr/>
          <p:nvPr/>
        </p:nvSpPr>
        <p:spPr>
          <a:xfrm>
            <a:off x="575042" y="3616526"/>
            <a:ext cx="8493652" cy="3440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AF1AA31-5C18-BF42-7C82-1D31B84A3F06}"/>
              </a:ext>
            </a:extLst>
          </p:cNvPr>
          <p:cNvSpPr txBox="1"/>
          <p:nvPr/>
        </p:nvSpPr>
        <p:spPr>
          <a:xfrm>
            <a:off x="816556" y="4086258"/>
            <a:ext cx="6339619" cy="2500685"/>
          </a:xfrm>
          <a:prstGeom prst="rect">
            <a:avLst/>
          </a:prstGeom>
          <a:noFill/>
        </p:spPr>
        <p:txBody>
          <a:bodyPr wrap="square">
            <a:spAutoFit/>
          </a:bodyPr>
          <a:lstStyle/>
          <a:p>
            <a:pPr marL="12700" marR="5080">
              <a:spcBef>
                <a:spcPts val="260"/>
              </a:spcBef>
            </a:pPr>
            <a:r>
              <a:rPr lang="en-GB" sz="2400" spc="-45" dirty="0">
                <a:latin typeface="GT America Condensed" pitchFamily="2" charset="77"/>
                <a:cs typeface="Arial"/>
              </a:rPr>
              <a:t>The top 3 individuals per sector will be published for:</a:t>
            </a:r>
          </a:p>
          <a:p>
            <a:pPr marL="12700" marR="5080">
              <a:spcBef>
                <a:spcPts val="260"/>
              </a:spcBef>
            </a:pPr>
            <a:endParaRPr lang="en-GB" sz="2400" spc="-45" dirty="0">
              <a:latin typeface="GT America Condensed" pitchFamily="2" charset="77"/>
              <a:cs typeface="Arial"/>
            </a:endParaRPr>
          </a:p>
          <a:p>
            <a:pPr marL="355600" marR="5080" indent="-342900">
              <a:spcBef>
                <a:spcPts val="260"/>
              </a:spcBef>
              <a:buFontTx/>
              <a:buChar char="-"/>
            </a:pPr>
            <a:r>
              <a:rPr lang="en-GB" sz="2400" spc="-45" dirty="0">
                <a:latin typeface="GT America Condensed" pitchFamily="2" charset="77"/>
                <a:cs typeface="Arial"/>
              </a:rPr>
              <a:t>Best CEO (or CEO equivalent)</a:t>
            </a:r>
          </a:p>
          <a:p>
            <a:pPr marL="355600" marR="5080" indent="-342900">
              <a:spcBef>
                <a:spcPts val="260"/>
              </a:spcBef>
              <a:buFontTx/>
              <a:buChar char="-"/>
            </a:pPr>
            <a:r>
              <a:rPr lang="en-GB" sz="2400" spc="-45" dirty="0">
                <a:latin typeface="GT America Condensed" pitchFamily="2" charset="77"/>
                <a:cs typeface="Arial"/>
              </a:rPr>
              <a:t>Best CFO (or CFO equivalent)</a:t>
            </a:r>
          </a:p>
          <a:p>
            <a:pPr marL="355600" marR="5080" indent="-342900">
              <a:spcBef>
                <a:spcPts val="260"/>
              </a:spcBef>
              <a:buFontTx/>
              <a:buChar char="-"/>
            </a:pPr>
            <a:r>
              <a:rPr lang="en-GB" sz="2400" spc="-45" dirty="0">
                <a:latin typeface="GT America Condensed" pitchFamily="2" charset="77"/>
                <a:cs typeface="Arial"/>
              </a:rPr>
              <a:t>Best IR Professionals</a:t>
            </a:r>
          </a:p>
          <a:p>
            <a:pPr marL="355600" marR="5080" indent="-342900">
              <a:spcBef>
                <a:spcPts val="260"/>
              </a:spcBef>
              <a:buFontTx/>
              <a:buChar char="-"/>
            </a:pPr>
            <a:r>
              <a:rPr lang="en-GB" sz="2400" spc="-45" dirty="0">
                <a:latin typeface="GT America Condensed" pitchFamily="2" charset="77"/>
                <a:cs typeface="Arial"/>
              </a:rPr>
              <a:t>Best IR Team</a:t>
            </a:r>
          </a:p>
        </p:txBody>
      </p:sp>
      <p:sp>
        <p:nvSpPr>
          <p:cNvPr id="42" name="Rectangle 41">
            <a:extLst>
              <a:ext uri="{FF2B5EF4-FFF2-40B4-BE49-F238E27FC236}">
                <a16:creationId xmlns:a16="http://schemas.microsoft.com/office/drawing/2014/main" id="{E8D0DCC2-4E69-FD72-1577-FE0D404CCA46}"/>
              </a:ext>
            </a:extLst>
          </p:cNvPr>
          <p:cNvSpPr/>
          <p:nvPr/>
        </p:nvSpPr>
        <p:spPr>
          <a:xfrm>
            <a:off x="9189729" y="3616526"/>
            <a:ext cx="8493652" cy="3440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11922B9-F96E-34FD-4CCB-B7C2907EE495}"/>
              </a:ext>
            </a:extLst>
          </p:cNvPr>
          <p:cNvSpPr txBox="1"/>
          <p:nvPr/>
        </p:nvSpPr>
        <p:spPr>
          <a:xfrm>
            <a:off x="9431243" y="4086258"/>
            <a:ext cx="6339619" cy="2500685"/>
          </a:xfrm>
          <a:prstGeom prst="rect">
            <a:avLst/>
          </a:prstGeom>
          <a:noFill/>
        </p:spPr>
        <p:txBody>
          <a:bodyPr wrap="square">
            <a:spAutoFit/>
          </a:bodyPr>
          <a:lstStyle/>
          <a:p>
            <a:pPr marL="12700" marR="5080">
              <a:spcBef>
                <a:spcPts val="260"/>
              </a:spcBef>
            </a:pPr>
            <a:r>
              <a:rPr lang="en-GB" sz="2400" spc="-45" dirty="0">
                <a:latin typeface="GT America Condensed" pitchFamily="2" charset="77"/>
                <a:cs typeface="Arial"/>
              </a:rPr>
              <a:t>The top 3 firms per sector will be published for:</a:t>
            </a:r>
          </a:p>
          <a:p>
            <a:pPr marL="12700" marR="5080">
              <a:spcBef>
                <a:spcPts val="260"/>
              </a:spcBef>
            </a:pPr>
            <a:endParaRPr lang="en-GB" sz="2400" spc="-45" dirty="0">
              <a:latin typeface="GT America Condensed" pitchFamily="2" charset="77"/>
              <a:cs typeface="Arial"/>
            </a:endParaRPr>
          </a:p>
          <a:p>
            <a:pPr marL="355600" marR="5080" indent="-342900">
              <a:spcBef>
                <a:spcPts val="260"/>
              </a:spcBef>
              <a:buFontTx/>
              <a:buChar char="-"/>
            </a:pPr>
            <a:r>
              <a:rPr lang="en-GB" sz="2400" spc="-45" dirty="0">
                <a:latin typeface="GT America Condensed" pitchFamily="2" charset="77"/>
                <a:cs typeface="Arial"/>
              </a:rPr>
              <a:t>IR Program Overall</a:t>
            </a:r>
          </a:p>
          <a:p>
            <a:pPr marL="355600" marR="5080" indent="-342900">
              <a:spcBef>
                <a:spcPts val="260"/>
              </a:spcBef>
              <a:buFontTx/>
              <a:buChar char="-"/>
            </a:pPr>
            <a:r>
              <a:rPr lang="en-GB" sz="2400" spc="-45" dirty="0">
                <a:latin typeface="GT America Condensed" pitchFamily="2" charset="77"/>
                <a:cs typeface="Arial"/>
              </a:rPr>
              <a:t>Best ESG Metrics</a:t>
            </a:r>
          </a:p>
          <a:p>
            <a:pPr marL="355600" marR="5080" indent="-342900">
              <a:spcBef>
                <a:spcPts val="260"/>
              </a:spcBef>
              <a:buFontTx/>
              <a:buChar char="-"/>
            </a:pPr>
            <a:r>
              <a:rPr lang="en-GB" sz="2400" spc="-45" dirty="0">
                <a:latin typeface="GT America Condensed" pitchFamily="2" charset="77"/>
                <a:cs typeface="Arial"/>
              </a:rPr>
              <a:t>Best Investor Days</a:t>
            </a:r>
          </a:p>
          <a:p>
            <a:pPr marL="355600" marR="5080" indent="-342900">
              <a:spcBef>
                <a:spcPts val="260"/>
              </a:spcBef>
              <a:buFontTx/>
              <a:buChar char="-"/>
            </a:pPr>
            <a:endParaRPr lang="en-GB" sz="2400" spc="-45" dirty="0">
              <a:latin typeface="GT America Condensed" pitchFamily="2" charset="77"/>
              <a:cs typeface="Arial"/>
            </a:endParaRPr>
          </a:p>
        </p:txBody>
      </p:sp>
      <p:sp>
        <p:nvSpPr>
          <p:cNvPr id="44" name="TextBox 43">
            <a:extLst>
              <a:ext uri="{FF2B5EF4-FFF2-40B4-BE49-F238E27FC236}">
                <a16:creationId xmlns:a16="http://schemas.microsoft.com/office/drawing/2014/main" id="{D9381CD9-51A5-07A6-EC96-02306339455A}"/>
              </a:ext>
            </a:extLst>
          </p:cNvPr>
          <p:cNvSpPr txBox="1"/>
          <p:nvPr/>
        </p:nvSpPr>
        <p:spPr>
          <a:xfrm>
            <a:off x="816555" y="7312253"/>
            <a:ext cx="9380993" cy="646331"/>
          </a:xfrm>
          <a:prstGeom prst="rect">
            <a:avLst/>
          </a:prstGeom>
          <a:noFill/>
        </p:spPr>
        <p:txBody>
          <a:bodyPr wrap="square">
            <a:spAutoFit/>
          </a:bodyPr>
          <a:lstStyle/>
          <a:p>
            <a:pPr marL="12700" marR="5080">
              <a:spcBef>
                <a:spcPts val="260"/>
              </a:spcBef>
            </a:pPr>
            <a:r>
              <a:rPr lang="en-GB" spc="-45" dirty="0">
                <a:solidFill>
                  <a:srgbClr val="404040"/>
                </a:solidFill>
                <a:latin typeface="GT America Condensed" pitchFamily="2" charset="77"/>
                <a:cs typeface="Arial"/>
              </a:rPr>
              <a:t>Notes: All results are presented Overall, all market caps, and by small and mid-cap companies (&lt;$10bn market cap) Results are also presented by combined rankings as well as buy side only and sell side only rankings</a:t>
            </a:r>
          </a:p>
        </p:txBody>
      </p:sp>
    </p:spTree>
    <p:extLst>
      <p:ext uri="{BB962C8B-B14F-4D97-AF65-F5344CB8AC3E}">
        <p14:creationId xmlns:p14="http://schemas.microsoft.com/office/powerpoint/2010/main" val="2640008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09BEB2D-EE1A-44D3-621E-6B3B99B34021}"/>
              </a:ext>
            </a:extLst>
          </p:cNvPr>
          <p:cNvPicPr>
            <a:picLocks noChangeAspect="1"/>
          </p:cNvPicPr>
          <p:nvPr/>
        </p:nvPicPr>
        <p:blipFill>
          <a:blip r:embed="rId2"/>
          <a:stretch>
            <a:fillRect/>
          </a:stretch>
        </p:blipFill>
        <p:spPr>
          <a:xfrm>
            <a:off x="1143" y="1437"/>
            <a:ext cx="18285714" cy="10285714"/>
          </a:xfrm>
          <a:prstGeom prst="rect">
            <a:avLst/>
          </a:prstGeom>
        </p:spPr>
      </p:pic>
      <p:sp>
        <p:nvSpPr>
          <p:cNvPr id="5" name="Rectangle 4">
            <a:extLst>
              <a:ext uri="{FF2B5EF4-FFF2-40B4-BE49-F238E27FC236}">
                <a16:creationId xmlns:a16="http://schemas.microsoft.com/office/drawing/2014/main" id="{88703D6C-D6AD-045A-F59F-671FAC121F46}"/>
              </a:ext>
            </a:extLst>
          </p:cNvPr>
          <p:cNvSpPr/>
          <p:nvPr/>
        </p:nvSpPr>
        <p:spPr>
          <a:xfrm>
            <a:off x="0" y="9641541"/>
            <a:ext cx="18311182"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FE8834A-180F-5C66-F530-3B846BA1AC2E}"/>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7" name="TextBox 6">
            <a:extLst>
              <a:ext uri="{FF2B5EF4-FFF2-40B4-BE49-F238E27FC236}">
                <a16:creationId xmlns:a16="http://schemas.microsoft.com/office/drawing/2014/main" id="{F7616B1F-08A0-C972-B00E-FACC612C5458}"/>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15.</a:t>
            </a:r>
          </a:p>
        </p:txBody>
      </p:sp>
      <p:pic>
        <p:nvPicPr>
          <p:cNvPr id="8" name="Picture 7" descr="Text, logo&#10;&#10;Description automatically generated">
            <a:extLst>
              <a:ext uri="{FF2B5EF4-FFF2-40B4-BE49-F238E27FC236}">
                <a16:creationId xmlns:a16="http://schemas.microsoft.com/office/drawing/2014/main" id="{EC4103B2-9496-D033-EE0B-B32D8CBAB977}"/>
              </a:ext>
            </a:extLst>
          </p:cNvPr>
          <p:cNvPicPr>
            <a:picLocks noChangeAspect="1"/>
          </p:cNvPicPr>
          <p:nvPr/>
        </p:nvPicPr>
        <p:blipFill>
          <a:blip r:embed="rId3"/>
          <a:stretch>
            <a:fillRect/>
          </a:stretch>
        </p:blipFill>
        <p:spPr>
          <a:xfrm>
            <a:off x="264691" y="9714961"/>
            <a:ext cx="1143485" cy="541964"/>
          </a:xfrm>
          <a:prstGeom prst="rect">
            <a:avLst/>
          </a:prstGeom>
        </p:spPr>
      </p:pic>
      <p:sp>
        <p:nvSpPr>
          <p:cNvPr id="9" name="TextBox 8">
            <a:extLst>
              <a:ext uri="{FF2B5EF4-FFF2-40B4-BE49-F238E27FC236}">
                <a16:creationId xmlns:a16="http://schemas.microsoft.com/office/drawing/2014/main" id="{BB179EEB-EF73-5A7A-7B68-DC070425A33F}"/>
              </a:ext>
            </a:extLst>
          </p:cNvPr>
          <p:cNvSpPr txBox="1"/>
          <p:nvPr/>
        </p:nvSpPr>
        <p:spPr>
          <a:xfrm>
            <a:off x="1408176" y="2795226"/>
            <a:ext cx="14471250" cy="2123658"/>
          </a:xfrm>
          <a:prstGeom prst="rect">
            <a:avLst/>
          </a:prstGeom>
          <a:noFill/>
        </p:spPr>
        <p:txBody>
          <a:bodyPr wrap="square" rtlCol="0">
            <a:spAutoFit/>
          </a:bodyPr>
          <a:lstStyle/>
          <a:p>
            <a:r>
              <a:rPr lang="en-US" sz="6600" dirty="0">
                <a:solidFill>
                  <a:schemeClr val="tx1">
                    <a:lumMod val="85000"/>
                    <a:lumOff val="15000"/>
                  </a:schemeClr>
                </a:solidFill>
                <a:latin typeface="GT America Condensed" pitchFamily="2" charset="77"/>
              </a:rPr>
              <a:t>2023 Asia (ex-Japan) Executive Team</a:t>
            </a:r>
          </a:p>
          <a:p>
            <a:r>
              <a:rPr lang="en-US" sz="6600" dirty="0">
                <a:solidFill>
                  <a:schemeClr val="tx1">
                    <a:lumMod val="85000"/>
                    <a:lumOff val="15000"/>
                  </a:schemeClr>
                </a:solidFill>
                <a:latin typeface="GT America Condensed" pitchFamily="2" charset="77"/>
              </a:rPr>
              <a:t>Survey Statistics</a:t>
            </a:r>
          </a:p>
        </p:txBody>
      </p:sp>
      <p:sp>
        <p:nvSpPr>
          <p:cNvPr id="10" name="Rectangle 9">
            <a:extLst>
              <a:ext uri="{FF2B5EF4-FFF2-40B4-BE49-F238E27FC236}">
                <a16:creationId xmlns:a16="http://schemas.microsoft.com/office/drawing/2014/main" id="{E59E68AF-1461-C7C1-D62B-14291A54EAE9}"/>
              </a:ext>
            </a:extLst>
          </p:cNvPr>
          <p:cNvSpPr/>
          <p:nvPr/>
        </p:nvSpPr>
        <p:spPr>
          <a:xfrm flipV="1">
            <a:off x="1431359" y="2364438"/>
            <a:ext cx="4064000" cy="109046"/>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1162A7D-5A74-B02B-7590-742B2115C19C}"/>
              </a:ext>
            </a:extLst>
          </p:cNvPr>
          <p:cNvSpPr txBox="1"/>
          <p:nvPr/>
        </p:nvSpPr>
        <p:spPr>
          <a:xfrm>
            <a:off x="1408176" y="5122845"/>
            <a:ext cx="12841224" cy="1015663"/>
          </a:xfrm>
          <a:prstGeom prst="rect">
            <a:avLst/>
          </a:prstGeom>
          <a:noFill/>
        </p:spPr>
        <p:txBody>
          <a:bodyPr wrap="square">
            <a:spAutoFit/>
          </a:bodyPr>
          <a:lstStyle/>
          <a:p>
            <a:pPr marL="12700" marR="5080">
              <a:spcBef>
                <a:spcPts val="260"/>
              </a:spcBef>
            </a:pPr>
            <a:r>
              <a:rPr lang="en-US" sz="2000" i="1" spc="-45" dirty="0">
                <a:solidFill>
                  <a:srgbClr val="404040"/>
                </a:solidFill>
                <a:latin typeface="GT America Condensed" pitchFamily="2" charset="77"/>
                <a:cs typeface="Arial"/>
              </a:rPr>
              <a:t>A total of 6,474 (up over 17% from last year) investors, portfolio managers and analysts from 1,646 voter firms participated in this survey, nominating a total of 1,608 companies and 2,504 individuals across 18 sectors. This included 5,660 buy-side professionals from 1,488 buy-side companies with an estimated $2 trillion in Asia (ex-Japan) equities and 814 sell-side analysts from 158 companies. </a:t>
            </a:r>
            <a:endParaRPr lang="en-GB" sz="2000" i="1" spc="-45" dirty="0">
              <a:solidFill>
                <a:srgbClr val="404040"/>
              </a:solidFill>
              <a:latin typeface="GT America Condensed" pitchFamily="2" charset="77"/>
              <a:cs typeface="Arial"/>
            </a:endParaRPr>
          </a:p>
        </p:txBody>
      </p:sp>
    </p:spTree>
    <p:extLst>
      <p:ext uri="{BB962C8B-B14F-4D97-AF65-F5344CB8AC3E}">
        <p14:creationId xmlns:p14="http://schemas.microsoft.com/office/powerpoint/2010/main" val="2431815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03F9BC-ACF9-DB0B-69BA-9F572B0F17A5}"/>
              </a:ext>
            </a:extLst>
          </p:cNvPr>
          <p:cNvSpPr/>
          <p:nvPr/>
        </p:nvSpPr>
        <p:spPr>
          <a:xfrm>
            <a:off x="283351" y="1318800"/>
            <a:ext cx="17762381" cy="8107170"/>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1BFCB327-1647-D6BA-79E2-792C83C2E05E}"/>
              </a:ext>
            </a:extLst>
          </p:cNvPr>
          <p:cNvGrpSpPr/>
          <p:nvPr/>
        </p:nvGrpSpPr>
        <p:grpSpPr>
          <a:xfrm>
            <a:off x="0" y="9654988"/>
            <a:ext cx="18296430" cy="647047"/>
            <a:chOff x="0" y="9641541"/>
            <a:chExt cx="18296430" cy="647047"/>
          </a:xfrm>
        </p:grpSpPr>
        <p:sp>
          <p:nvSpPr>
            <p:cNvPr id="5" name="Rectangle 4">
              <a:extLst>
                <a:ext uri="{FF2B5EF4-FFF2-40B4-BE49-F238E27FC236}">
                  <a16:creationId xmlns:a16="http://schemas.microsoft.com/office/drawing/2014/main" id="{9E6484B8-6ACA-3725-731D-05605B11E35A}"/>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6708649-551A-3991-955C-43AC790E7A46}"/>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7" name="TextBox 6">
              <a:extLst>
                <a:ext uri="{FF2B5EF4-FFF2-40B4-BE49-F238E27FC236}">
                  <a16:creationId xmlns:a16="http://schemas.microsoft.com/office/drawing/2014/main" id="{F7BCCD99-E162-F4C3-9488-1AFA10C3E9C6}"/>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16.</a:t>
              </a:r>
            </a:p>
          </p:txBody>
        </p:sp>
        <p:pic>
          <p:nvPicPr>
            <p:cNvPr id="8" name="Picture 7" descr="Text, logo&#10;&#10;Description automatically generated">
              <a:extLst>
                <a:ext uri="{FF2B5EF4-FFF2-40B4-BE49-F238E27FC236}">
                  <a16:creationId xmlns:a16="http://schemas.microsoft.com/office/drawing/2014/main" id="{97E82B28-EB61-CB0C-3FE2-F48EB1A63100}"/>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9" name="Straight Connector 8">
            <a:extLst>
              <a:ext uri="{FF2B5EF4-FFF2-40B4-BE49-F238E27FC236}">
                <a16:creationId xmlns:a16="http://schemas.microsoft.com/office/drawing/2014/main" id="{5C4D9ABB-08CD-454E-156D-61255A983F85}"/>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3BDCBE3-8045-83CE-5796-306A99C6FFBF}"/>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1" name="TextBox 10">
            <a:extLst>
              <a:ext uri="{FF2B5EF4-FFF2-40B4-BE49-F238E27FC236}">
                <a16:creationId xmlns:a16="http://schemas.microsoft.com/office/drawing/2014/main" id="{7ADE5C3F-9BAA-3DEA-B05F-E353F8DA4D11}"/>
              </a:ext>
            </a:extLst>
          </p:cNvPr>
          <p:cNvSpPr txBox="1"/>
          <p:nvPr/>
        </p:nvSpPr>
        <p:spPr>
          <a:xfrm>
            <a:off x="264690" y="194557"/>
            <a:ext cx="10708109" cy="769441"/>
          </a:xfrm>
          <a:prstGeom prst="rect">
            <a:avLst/>
          </a:prstGeom>
          <a:noFill/>
        </p:spPr>
        <p:txBody>
          <a:bodyPr wrap="square" rtlCol="0">
            <a:spAutoFit/>
          </a:bodyPr>
          <a:lstStyle/>
          <a:p>
            <a:r>
              <a:rPr lang="en-US" sz="4400" dirty="0">
                <a:latin typeface="GT America Condensed" pitchFamily="2" charset="77"/>
              </a:rPr>
              <a:t>Compiling the Buy-Side Universe</a:t>
            </a:r>
          </a:p>
        </p:txBody>
      </p:sp>
      <p:sp>
        <p:nvSpPr>
          <p:cNvPr id="17" name="Rectangle 16">
            <a:extLst>
              <a:ext uri="{FF2B5EF4-FFF2-40B4-BE49-F238E27FC236}">
                <a16:creationId xmlns:a16="http://schemas.microsoft.com/office/drawing/2014/main" id="{DF17A55B-03B6-F544-38AA-7C9B7AB1F775}"/>
              </a:ext>
            </a:extLst>
          </p:cNvPr>
          <p:cNvSpPr/>
          <p:nvPr/>
        </p:nvSpPr>
        <p:spPr>
          <a:xfrm>
            <a:off x="489664" y="1647420"/>
            <a:ext cx="8585849" cy="4097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C2D5AE4-7AEF-073F-26EA-11E7202F00BA}"/>
              </a:ext>
            </a:extLst>
          </p:cNvPr>
          <p:cNvSpPr/>
          <p:nvPr/>
        </p:nvSpPr>
        <p:spPr>
          <a:xfrm>
            <a:off x="489665" y="5891801"/>
            <a:ext cx="6527362" cy="3134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2AE32D4-B727-4BA0-4E2E-FA1481294230}"/>
              </a:ext>
            </a:extLst>
          </p:cNvPr>
          <p:cNvSpPr/>
          <p:nvPr/>
        </p:nvSpPr>
        <p:spPr>
          <a:xfrm>
            <a:off x="11270973" y="5891801"/>
            <a:ext cx="6527362" cy="3134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2CB267A-E41C-A782-710B-CBBB0CD5BAE6}"/>
              </a:ext>
            </a:extLst>
          </p:cNvPr>
          <p:cNvSpPr/>
          <p:nvPr/>
        </p:nvSpPr>
        <p:spPr>
          <a:xfrm>
            <a:off x="7243882" y="5891800"/>
            <a:ext cx="3800235" cy="3134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DCE2052-C7B4-0AD6-3987-9F9D6AE4014B}"/>
              </a:ext>
            </a:extLst>
          </p:cNvPr>
          <p:cNvSpPr/>
          <p:nvPr/>
        </p:nvSpPr>
        <p:spPr>
          <a:xfrm>
            <a:off x="9322905" y="1615748"/>
            <a:ext cx="8475431" cy="4129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B6AF338-1EB0-EFD9-4EB2-9319E18F98D6}"/>
              </a:ext>
            </a:extLst>
          </p:cNvPr>
          <p:cNvSpPr txBox="1"/>
          <p:nvPr/>
        </p:nvSpPr>
        <p:spPr>
          <a:xfrm>
            <a:off x="4130123" y="3508161"/>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52%</a:t>
            </a:r>
          </a:p>
        </p:txBody>
      </p:sp>
      <p:sp>
        <p:nvSpPr>
          <p:cNvPr id="30" name="TextBox 29">
            <a:extLst>
              <a:ext uri="{FF2B5EF4-FFF2-40B4-BE49-F238E27FC236}">
                <a16:creationId xmlns:a16="http://schemas.microsoft.com/office/drawing/2014/main" id="{F6208365-3F14-73EF-A378-0302467C9BBC}"/>
              </a:ext>
            </a:extLst>
          </p:cNvPr>
          <p:cNvSpPr txBox="1"/>
          <p:nvPr/>
        </p:nvSpPr>
        <p:spPr>
          <a:xfrm>
            <a:off x="5067784" y="4450319"/>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20%</a:t>
            </a:r>
          </a:p>
        </p:txBody>
      </p:sp>
      <p:sp>
        <p:nvSpPr>
          <p:cNvPr id="31" name="TextBox 30">
            <a:extLst>
              <a:ext uri="{FF2B5EF4-FFF2-40B4-BE49-F238E27FC236}">
                <a16:creationId xmlns:a16="http://schemas.microsoft.com/office/drawing/2014/main" id="{224D2CAC-B532-CA65-A17E-AF52CC7C7A2C}"/>
              </a:ext>
            </a:extLst>
          </p:cNvPr>
          <p:cNvSpPr txBox="1"/>
          <p:nvPr/>
        </p:nvSpPr>
        <p:spPr>
          <a:xfrm>
            <a:off x="6026518" y="4847643"/>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6%</a:t>
            </a:r>
          </a:p>
        </p:txBody>
      </p:sp>
      <p:sp>
        <p:nvSpPr>
          <p:cNvPr id="35" name="TextBox 34">
            <a:extLst>
              <a:ext uri="{FF2B5EF4-FFF2-40B4-BE49-F238E27FC236}">
                <a16:creationId xmlns:a16="http://schemas.microsoft.com/office/drawing/2014/main" id="{CD1F5EC2-46BA-919B-FEA5-AF1ED181B9DC}"/>
              </a:ext>
            </a:extLst>
          </p:cNvPr>
          <p:cNvSpPr txBox="1"/>
          <p:nvPr/>
        </p:nvSpPr>
        <p:spPr>
          <a:xfrm>
            <a:off x="10029263" y="4403593"/>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10%</a:t>
            </a:r>
          </a:p>
        </p:txBody>
      </p:sp>
      <p:sp>
        <p:nvSpPr>
          <p:cNvPr id="36" name="TextBox 35">
            <a:extLst>
              <a:ext uri="{FF2B5EF4-FFF2-40B4-BE49-F238E27FC236}">
                <a16:creationId xmlns:a16="http://schemas.microsoft.com/office/drawing/2014/main" id="{8FF68D4B-3AEF-3CF8-7FCF-2996B25DEC5F}"/>
              </a:ext>
            </a:extLst>
          </p:cNvPr>
          <p:cNvSpPr txBox="1"/>
          <p:nvPr/>
        </p:nvSpPr>
        <p:spPr>
          <a:xfrm>
            <a:off x="10722097" y="4802730"/>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3%</a:t>
            </a:r>
          </a:p>
        </p:txBody>
      </p:sp>
      <p:sp>
        <p:nvSpPr>
          <p:cNvPr id="37" name="TextBox 36">
            <a:extLst>
              <a:ext uri="{FF2B5EF4-FFF2-40B4-BE49-F238E27FC236}">
                <a16:creationId xmlns:a16="http://schemas.microsoft.com/office/drawing/2014/main" id="{A95E1312-28D9-675B-96F2-BF4CD183FF4D}"/>
              </a:ext>
            </a:extLst>
          </p:cNvPr>
          <p:cNvSpPr txBox="1"/>
          <p:nvPr/>
        </p:nvSpPr>
        <p:spPr>
          <a:xfrm>
            <a:off x="11418507" y="4239745"/>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13%</a:t>
            </a:r>
          </a:p>
        </p:txBody>
      </p:sp>
      <p:sp>
        <p:nvSpPr>
          <p:cNvPr id="38" name="TextBox 37">
            <a:extLst>
              <a:ext uri="{FF2B5EF4-FFF2-40B4-BE49-F238E27FC236}">
                <a16:creationId xmlns:a16="http://schemas.microsoft.com/office/drawing/2014/main" id="{5746CEE8-675B-3CB7-B817-C135026D90FE}"/>
              </a:ext>
            </a:extLst>
          </p:cNvPr>
          <p:cNvSpPr txBox="1"/>
          <p:nvPr/>
        </p:nvSpPr>
        <p:spPr>
          <a:xfrm>
            <a:off x="12112483" y="4566722"/>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7%</a:t>
            </a:r>
          </a:p>
        </p:txBody>
      </p:sp>
      <p:sp>
        <p:nvSpPr>
          <p:cNvPr id="39" name="TextBox 38">
            <a:extLst>
              <a:ext uri="{FF2B5EF4-FFF2-40B4-BE49-F238E27FC236}">
                <a16:creationId xmlns:a16="http://schemas.microsoft.com/office/drawing/2014/main" id="{3A3F31B5-CDB0-9008-B305-41CDB63F6F69}"/>
              </a:ext>
            </a:extLst>
          </p:cNvPr>
          <p:cNvSpPr txBox="1"/>
          <p:nvPr/>
        </p:nvSpPr>
        <p:spPr>
          <a:xfrm>
            <a:off x="12811124" y="4752682"/>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4%</a:t>
            </a:r>
          </a:p>
        </p:txBody>
      </p:sp>
      <p:sp>
        <p:nvSpPr>
          <p:cNvPr id="40" name="TextBox 39">
            <a:extLst>
              <a:ext uri="{FF2B5EF4-FFF2-40B4-BE49-F238E27FC236}">
                <a16:creationId xmlns:a16="http://schemas.microsoft.com/office/drawing/2014/main" id="{B0F7AC27-4216-D617-E159-9AF6F3C49D23}"/>
              </a:ext>
            </a:extLst>
          </p:cNvPr>
          <p:cNvSpPr txBox="1"/>
          <p:nvPr/>
        </p:nvSpPr>
        <p:spPr>
          <a:xfrm>
            <a:off x="13492138" y="4700703"/>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5%</a:t>
            </a:r>
          </a:p>
        </p:txBody>
      </p:sp>
      <p:sp>
        <p:nvSpPr>
          <p:cNvPr id="41" name="TextBox 40">
            <a:extLst>
              <a:ext uri="{FF2B5EF4-FFF2-40B4-BE49-F238E27FC236}">
                <a16:creationId xmlns:a16="http://schemas.microsoft.com/office/drawing/2014/main" id="{AE3A17CE-9AC6-C558-B570-9D7ED18C9030}"/>
              </a:ext>
            </a:extLst>
          </p:cNvPr>
          <p:cNvSpPr txBox="1"/>
          <p:nvPr/>
        </p:nvSpPr>
        <p:spPr>
          <a:xfrm>
            <a:off x="14192602" y="3591548"/>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24%</a:t>
            </a:r>
          </a:p>
        </p:txBody>
      </p:sp>
      <p:sp>
        <p:nvSpPr>
          <p:cNvPr id="42" name="TextBox 41">
            <a:extLst>
              <a:ext uri="{FF2B5EF4-FFF2-40B4-BE49-F238E27FC236}">
                <a16:creationId xmlns:a16="http://schemas.microsoft.com/office/drawing/2014/main" id="{CC68BEFF-0207-D0D0-EE74-4087AC4F6F82}"/>
              </a:ext>
            </a:extLst>
          </p:cNvPr>
          <p:cNvSpPr txBox="1"/>
          <p:nvPr/>
        </p:nvSpPr>
        <p:spPr>
          <a:xfrm>
            <a:off x="14877437" y="4119107"/>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15%</a:t>
            </a:r>
          </a:p>
        </p:txBody>
      </p:sp>
      <p:sp>
        <p:nvSpPr>
          <p:cNvPr id="43" name="TextBox 42">
            <a:extLst>
              <a:ext uri="{FF2B5EF4-FFF2-40B4-BE49-F238E27FC236}">
                <a16:creationId xmlns:a16="http://schemas.microsoft.com/office/drawing/2014/main" id="{8910FC3A-968E-758A-6C1C-BEB5ABF42A76}"/>
              </a:ext>
            </a:extLst>
          </p:cNvPr>
          <p:cNvSpPr txBox="1"/>
          <p:nvPr/>
        </p:nvSpPr>
        <p:spPr>
          <a:xfrm>
            <a:off x="15572351" y="4617317"/>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7%</a:t>
            </a:r>
          </a:p>
        </p:txBody>
      </p:sp>
      <p:sp>
        <p:nvSpPr>
          <p:cNvPr id="44" name="TextBox 43">
            <a:extLst>
              <a:ext uri="{FF2B5EF4-FFF2-40B4-BE49-F238E27FC236}">
                <a16:creationId xmlns:a16="http://schemas.microsoft.com/office/drawing/2014/main" id="{E1BB9D0C-D4A4-BC15-EB2C-09ED052BFBE8}"/>
              </a:ext>
            </a:extLst>
          </p:cNvPr>
          <p:cNvSpPr txBox="1"/>
          <p:nvPr/>
        </p:nvSpPr>
        <p:spPr>
          <a:xfrm>
            <a:off x="16270690" y="4804577"/>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3%</a:t>
            </a:r>
          </a:p>
        </p:txBody>
      </p:sp>
      <p:sp>
        <p:nvSpPr>
          <p:cNvPr id="45" name="TextBox 44">
            <a:extLst>
              <a:ext uri="{FF2B5EF4-FFF2-40B4-BE49-F238E27FC236}">
                <a16:creationId xmlns:a16="http://schemas.microsoft.com/office/drawing/2014/main" id="{6416D3FB-0033-2280-1028-A2F470FEA1AF}"/>
              </a:ext>
            </a:extLst>
          </p:cNvPr>
          <p:cNvSpPr txBox="1"/>
          <p:nvPr/>
        </p:nvSpPr>
        <p:spPr>
          <a:xfrm>
            <a:off x="16967100" y="4403592"/>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10%</a:t>
            </a:r>
          </a:p>
        </p:txBody>
      </p:sp>
      <p:sp>
        <p:nvSpPr>
          <p:cNvPr id="61" name="TextBox 60">
            <a:extLst>
              <a:ext uri="{FF2B5EF4-FFF2-40B4-BE49-F238E27FC236}">
                <a16:creationId xmlns:a16="http://schemas.microsoft.com/office/drawing/2014/main" id="{292F3071-A9A0-D2FE-4E55-D6EBCF3ADC97}"/>
              </a:ext>
            </a:extLst>
          </p:cNvPr>
          <p:cNvSpPr txBox="1"/>
          <p:nvPr/>
        </p:nvSpPr>
        <p:spPr>
          <a:xfrm>
            <a:off x="491774" y="9112228"/>
            <a:ext cx="9152020" cy="246221"/>
          </a:xfrm>
          <a:prstGeom prst="rect">
            <a:avLst/>
          </a:prstGeom>
          <a:noFill/>
        </p:spPr>
        <p:txBody>
          <a:bodyPr wrap="square">
            <a:spAutoFit/>
          </a:bodyPr>
          <a:lstStyle/>
          <a:p>
            <a:r>
              <a:rPr lang="en-US" sz="1000" dirty="0">
                <a:latin typeface="GT America Condensed" pitchFamily="2" charset="77"/>
              </a:rPr>
              <a:t>The 2023 All-Japan Investor Relations Perception Study  |  © 2023 Institutional Investor LLC</a:t>
            </a:r>
          </a:p>
        </p:txBody>
      </p:sp>
      <p:graphicFrame>
        <p:nvGraphicFramePr>
          <p:cNvPr id="13" name="Chart 12">
            <a:extLst>
              <a:ext uri="{FF2B5EF4-FFF2-40B4-BE49-F238E27FC236}">
                <a16:creationId xmlns:a16="http://schemas.microsoft.com/office/drawing/2014/main" id="{2D07EFC7-4EE1-3E41-FF67-994FBC47CAE4}"/>
              </a:ext>
            </a:extLst>
          </p:cNvPr>
          <p:cNvGraphicFramePr/>
          <p:nvPr>
            <p:extLst>
              <p:ext uri="{D42A27DB-BD31-4B8C-83A1-F6EECF244321}">
                <p14:modId xmlns:p14="http://schemas.microsoft.com/office/powerpoint/2010/main" val="1729897755"/>
              </p:ext>
            </p:extLst>
          </p:nvPr>
        </p:nvGraphicFramePr>
        <p:xfrm>
          <a:off x="529105" y="1699429"/>
          <a:ext cx="8585849" cy="40973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F7AE6E0B-1D35-3317-9709-4AFBE852CEAD}"/>
              </a:ext>
            </a:extLst>
          </p:cNvPr>
          <p:cNvGraphicFramePr/>
          <p:nvPr>
            <p:extLst>
              <p:ext uri="{D42A27DB-BD31-4B8C-83A1-F6EECF244321}">
                <p14:modId xmlns:p14="http://schemas.microsoft.com/office/powerpoint/2010/main" val="342358956"/>
              </p:ext>
            </p:extLst>
          </p:nvPr>
        </p:nvGraphicFramePr>
        <p:xfrm>
          <a:off x="9380853" y="1699429"/>
          <a:ext cx="8437627" cy="42274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0" name="Chart 59">
            <a:extLst>
              <a:ext uri="{FF2B5EF4-FFF2-40B4-BE49-F238E27FC236}">
                <a16:creationId xmlns:a16="http://schemas.microsoft.com/office/drawing/2014/main" id="{44E50A2D-5728-672F-D078-5AEC63D2FB6C}"/>
              </a:ext>
            </a:extLst>
          </p:cNvPr>
          <p:cNvGraphicFramePr/>
          <p:nvPr>
            <p:extLst>
              <p:ext uri="{D42A27DB-BD31-4B8C-83A1-F6EECF244321}">
                <p14:modId xmlns:p14="http://schemas.microsoft.com/office/powerpoint/2010/main" val="1407131533"/>
              </p:ext>
            </p:extLst>
          </p:nvPr>
        </p:nvGraphicFramePr>
        <p:xfrm>
          <a:off x="549250" y="5848836"/>
          <a:ext cx="6510994" cy="312028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2" name="Chart 61">
            <a:extLst>
              <a:ext uri="{FF2B5EF4-FFF2-40B4-BE49-F238E27FC236}">
                <a16:creationId xmlns:a16="http://schemas.microsoft.com/office/drawing/2014/main" id="{15364FEF-7C48-6DB1-90AA-6DE0A4FE861B}"/>
              </a:ext>
            </a:extLst>
          </p:cNvPr>
          <p:cNvGraphicFramePr/>
          <p:nvPr>
            <p:extLst>
              <p:ext uri="{D42A27DB-BD31-4B8C-83A1-F6EECF244321}">
                <p14:modId xmlns:p14="http://schemas.microsoft.com/office/powerpoint/2010/main" val="952297649"/>
              </p:ext>
            </p:extLst>
          </p:nvPr>
        </p:nvGraphicFramePr>
        <p:xfrm>
          <a:off x="7243882" y="5878596"/>
          <a:ext cx="3779694" cy="313405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3" name="Chart 62">
            <a:extLst>
              <a:ext uri="{FF2B5EF4-FFF2-40B4-BE49-F238E27FC236}">
                <a16:creationId xmlns:a16="http://schemas.microsoft.com/office/drawing/2014/main" id="{5C99C3AC-2BEB-D4E5-7FD9-67C76F92ADF2}"/>
              </a:ext>
            </a:extLst>
          </p:cNvPr>
          <p:cNvGraphicFramePr/>
          <p:nvPr>
            <p:extLst>
              <p:ext uri="{D42A27DB-BD31-4B8C-83A1-F6EECF244321}">
                <p14:modId xmlns:p14="http://schemas.microsoft.com/office/powerpoint/2010/main" val="820222807"/>
              </p:ext>
            </p:extLst>
          </p:nvPr>
        </p:nvGraphicFramePr>
        <p:xfrm>
          <a:off x="11270973" y="5891801"/>
          <a:ext cx="6558926" cy="313405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66510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73B360-A1B5-5C54-5FFA-C6A2278A301D}"/>
              </a:ext>
            </a:extLst>
          </p:cNvPr>
          <p:cNvSpPr/>
          <p:nvPr/>
        </p:nvSpPr>
        <p:spPr>
          <a:xfrm>
            <a:off x="283351" y="1318800"/>
            <a:ext cx="17762381" cy="8107170"/>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9A578C4-BB2D-7F54-47F4-6522742E4BE5}"/>
              </a:ext>
            </a:extLst>
          </p:cNvPr>
          <p:cNvGrpSpPr/>
          <p:nvPr/>
        </p:nvGrpSpPr>
        <p:grpSpPr>
          <a:xfrm>
            <a:off x="0" y="9654988"/>
            <a:ext cx="18296430" cy="647047"/>
            <a:chOff x="0" y="9641541"/>
            <a:chExt cx="18296430" cy="647047"/>
          </a:xfrm>
        </p:grpSpPr>
        <p:sp>
          <p:nvSpPr>
            <p:cNvPr id="7" name="Rectangle 6">
              <a:extLst>
                <a:ext uri="{FF2B5EF4-FFF2-40B4-BE49-F238E27FC236}">
                  <a16:creationId xmlns:a16="http://schemas.microsoft.com/office/drawing/2014/main" id="{EC8211CB-6289-4E25-A382-D5B11F60589B}"/>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97F3309-0ED3-8C9B-560E-BFFC3280C5AF}"/>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9" name="TextBox 8">
              <a:extLst>
                <a:ext uri="{FF2B5EF4-FFF2-40B4-BE49-F238E27FC236}">
                  <a16:creationId xmlns:a16="http://schemas.microsoft.com/office/drawing/2014/main" id="{28961DE3-0F92-0EB4-4943-A76A6B490328}"/>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17.</a:t>
              </a:r>
            </a:p>
          </p:txBody>
        </p:sp>
        <p:pic>
          <p:nvPicPr>
            <p:cNvPr id="10" name="Picture 9" descr="Text, logo&#10;&#10;Description automatically generated">
              <a:extLst>
                <a:ext uri="{FF2B5EF4-FFF2-40B4-BE49-F238E27FC236}">
                  <a16:creationId xmlns:a16="http://schemas.microsoft.com/office/drawing/2014/main" id="{A404E918-1052-4746-4D88-74433B379C31}"/>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11" name="Straight Connector 10">
            <a:extLst>
              <a:ext uri="{FF2B5EF4-FFF2-40B4-BE49-F238E27FC236}">
                <a16:creationId xmlns:a16="http://schemas.microsoft.com/office/drawing/2014/main" id="{1F905397-AF08-01D2-15A6-13D6290E0E6B}"/>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B20BAD3-D25C-DE69-F92F-31A991430549}"/>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3" name="TextBox 12">
            <a:extLst>
              <a:ext uri="{FF2B5EF4-FFF2-40B4-BE49-F238E27FC236}">
                <a16:creationId xmlns:a16="http://schemas.microsoft.com/office/drawing/2014/main" id="{A3B1EC94-2C17-2048-8786-33ACD86E2B14}"/>
              </a:ext>
            </a:extLst>
          </p:cNvPr>
          <p:cNvSpPr txBox="1"/>
          <p:nvPr/>
        </p:nvSpPr>
        <p:spPr>
          <a:xfrm>
            <a:off x="264690" y="194557"/>
            <a:ext cx="10708109" cy="769441"/>
          </a:xfrm>
          <a:prstGeom prst="rect">
            <a:avLst/>
          </a:prstGeom>
          <a:noFill/>
        </p:spPr>
        <p:txBody>
          <a:bodyPr wrap="square" rtlCol="0">
            <a:spAutoFit/>
          </a:bodyPr>
          <a:lstStyle/>
          <a:p>
            <a:r>
              <a:rPr lang="en-US" sz="4400" dirty="0">
                <a:latin typeface="GT America Condensed" pitchFamily="2" charset="77"/>
              </a:rPr>
              <a:t>Compiling the Sell-Side Voting Universe</a:t>
            </a:r>
          </a:p>
        </p:txBody>
      </p:sp>
      <p:sp>
        <p:nvSpPr>
          <p:cNvPr id="15" name="Rectangle 14">
            <a:extLst>
              <a:ext uri="{FF2B5EF4-FFF2-40B4-BE49-F238E27FC236}">
                <a16:creationId xmlns:a16="http://schemas.microsoft.com/office/drawing/2014/main" id="{2598C172-A6C6-3844-D90C-A8461E713BA0}"/>
              </a:ext>
            </a:extLst>
          </p:cNvPr>
          <p:cNvSpPr/>
          <p:nvPr/>
        </p:nvSpPr>
        <p:spPr>
          <a:xfrm>
            <a:off x="448578" y="1711504"/>
            <a:ext cx="8585849" cy="3407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5B2663E-763D-78F0-67C1-B8D0FF49DE81}"/>
              </a:ext>
            </a:extLst>
          </p:cNvPr>
          <p:cNvSpPr/>
          <p:nvPr/>
        </p:nvSpPr>
        <p:spPr>
          <a:xfrm>
            <a:off x="489665" y="5322585"/>
            <a:ext cx="8585844" cy="3703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A2AB8BD-C397-AB53-F6B3-F8CB294467B5}"/>
              </a:ext>
            </a:extLst>
          </p:cNvPr>
          <p:cNvSpPr/>
          <p:nvPr/>
        </p:nvSpPr>
        <p:spPr>
          <a:xfrm>
            <a:off x="9322905" y="1622502"/>
            <a:ext cx="8475431" cy="7403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42A6C2E-7C01-BC84-C7D0-03E641AE64CB}"/>
              </a:ext>
            </a:extLst>
          </p:cNvPr>
          <p:cNvSpPr/>
          <p:nvPr/>
        </p:nvSpPr>
        <p:spPr>
          <a:xfrm>
            <a:off x="4588042" y="5347641"/>
            <a:ext cx="585587" cy="23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14FDFB29-56E3-59B6-A0EA-FEBDBFAC4610}"/>
              </a:ext>
            </a:extLst>
          </p:cNvPr>
          <p:cNvSpPr txBox="1"/>
          <p:nvPr/>
        </p:nvSpPr>
        <p:spPr>
          <a:xfrm>
            <a:off x="9792933" y="7532581"/>
            <a:ext cx="7535371" cy="307777"/>
          </a:xfrm>
          <a:prstGeom prst="rect">
            <a:avLst/>
          </a:prstGeom>
          <a:noFill/>
        </p:spPr>
        <p:txBody>
          <a:bodyPr wrap="square">
            <a:spAutoFit/>
          </a:bodyPr>
          <a:lstStyle/>
          <a:p>
            <a:pPr marL="12700" marR="5080" algn="ctr">
              <a:spcBef>
                <a:spcPts val="260"/>
              </a:spcBef>
            </a:pPr>
            <a:r>
              <a:rPr lang="en-GB" sz="1400" spc="-45" dirty="0">
                <a:solidFill>
                  <a:schemeClr val="bg1"/>
                </a:solidFill>
                <a:latin typeface="GT America Condensed" pitchFamily="2" charset="77"/>
                <a:cs typeface="Arial"/>
              </a:rPr>
              <a:t>100%</a:t>
            </a:r>
          </a:p>
        </p:txBody>
      </p:sp>
      <p:sp>
        <p:nvSpPr>
          <p:cNvPr id="68" name="TextBox 67">
            <a:extLst>
              <a:ext uri="{FF2B5EF4-FFF2-40B4-BE49-F238E27FC236}">
                <a16:creationId xmlns:a16="http://schemas.microsoft.com/office/drawing/2014/main" id="{4B138746-5D64-F7D6-1FBE-DB9FD044DD89}"/>
              </a:ext>
            </a:extLst>
          </p:cNvPr>
          <p:cNvSpPr txBox="1"/>
          <p:nvPr/>
        </p:nvSpPr>
        <p:spPr>
          <a:xfrm>
            <a:off x="491774" y="9112228"/>
            <a:ext cx="9152020" cy="246221"/>
          </a:xfrm>
          <a:prstGeom prst="rect">
            <a:avLst/>
          </a:prstGeom>
          <a:noFill/>
        </p:spPr>
        <p:txBody>
          <a:bodyPr wrap="square">
            <a:spAutoFit/>
          </a:bodyPr>
          <a:lstStyle/>
          <a:p>
            <a:r>
              <a:rPr lang="en-US" sz="1000" dirty="0">
                <a:latin typeface="GT America Condensed" pitchFamily="2" charset="77"/>
              </a:rPr>
              <a:t>The 2023 All-Japan Investor Relations Perception Study  |  © 2023 Institutional Investor LLC</a:t>
            </a:r>
          </a:p>
        </p:txBody>
      </p:sp>
      <p:graphicFrame>
        <p:nvGraphicFramePr>
          <p:cNvPr id="3" name="Chart 2">
            <a:extLst>
              <a:ext uri="{FF2B5EF4-FFF2-40B4-BE49-F238E27FC236}">
                <a16:creationId xmlns:a16="http://schemas.microsoft.com/office/drawing/2014/main" id="{5B10BD02-9529-A987-8474-9175F5336079}"/>
              </a:ext>
            </a:extLst>
          </p:cNvPr>
          <p:cNvGraphicFramePr/>
          <p:nvPr>
            <p:extLst>
              <p:ext uri="{D42A27DB-BD31-4B8C-83A1-F6EECF244321}">
                <p14:modId xmlns:p14="http://schemas.microsoft.com/office/powerpoint/2010/main" val="2998229773"/>
              </p:ext>
            </p:extLst>
          </p:nvPr>
        </p:nvGraphicFramePr>
        <p:xfrm>
          <a:off x="558151" y="5386335"/>
          <a:ext cx="8585849" cy="34968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C1AC0949-42C6-BA0F-EDDB-7C232B837D98}"/>
              </a:ext>
            </a:extLst>
          </p:cNvPr>
          <p:cNvGraphicFramePr/>
          <p:nvPr>
            <p:extLst>
              <p:ext uri="{D42A27DB-BD31-4B8C-83A1-F6EECF244321}">
                <p14:modId xmlns:p14="http://schemas.microsoft.com/office/powerpoint/2010/main" val="174211003"/>
              </p:ext>
            </p:extLst>
          </p:nvPr>
        </p:nvGraphicFramePr>
        <p:xfrm>
          <a:off x="9337244" y="1667003"/>
          <a:ext cx="8475894" cy="73143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Chart 1">
            <a:extLst>
              <a:ext uri="{FF2B5EF4-FFF2-40B4-BE49-F238E27FC236}">
                <a16:creationId xmlns:a16="http://schemas.microsoft.com/office/drawing/2014/main" id="{DB2CDD3E-0D05-DC75-8C65-8AC0FAF3A308}"/>
              </a:ext>
            </a:extLst>
          </p:cNvPr>
          <p:cNvGraphicFramePr/>
          <p:nvPr>
            <p:extLst>
              <p:ext uri="{D42A27DB-BD31-4B8C-83A1-F6EECF244321}">
                <p14:modId xmlns:p14="http://schemas.microsoft.com/office/powerpoint/2010/main" val="1013580926"/>
              </p:ext>
            </p:extLst>
          </p:nvPr>
        </p:nvGraphicFramePr>
        <p:xfrm>
          <a:off x="463910" y="1647421"/>
          <a:ext cx="8585849" cy="349687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54860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73B360-A1B5-5C54-5FFA-C6A2278A301D}"/>
              </a:ext>
            </a:extLst>
          </p:cNvPr>
          <p:cNvSpPr/>
          <p:nvPr/>
        </p:nvSpPr>
        <p:spPr>
          <a:xfrm>
            <a:off x="283351" y="1318800"/>
            <a:ext cx="17762381" cy="8107170"/>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9A578C4-BB2D-7F54-47F4-6522742E4BE5}"/>
              </a:ext>
            </a:extLst>
          </p:cNvPr>
          <p:cNvGrpSpPr/>
          <p:nvPr/>
        </p:nvGrpSpPr>
        <p:grpSpPr>
          <a:xfrm>
            <a:off x="0" y="9654988"/>
            <a:ext cx="18296430" cy="647047"/>
            <a:chOff x="0" y="9641541"/>
            <a:chExt cx="18296430" cy="647047"/>
          </a:xfrm>
        </p:grpSpPr>
        <p:sp>
          <p:nvSpPr>
            <p:cNvPr id="7" name="Rectangle 6">
              <a:extLst>
                <a:ext uri="{FF2B5EF4-FFF2-40B4-BE49-F238E27FC236}">
                  <a16:creationId xmlns:a16="http://schemas.microsoft.com/office/drawing/2014/main" id="{EC8211CB-6289-4E25-A382-D5B11F60589B}"/>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97F3309-0ED3-8C9B-560E-BFFC3280C5AF}"/>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9" name="TextBox 8">
              <a:extLst>
                <a:ext uri="{FF2B5EF4-FFF2-40B4-BE49-F238E27FC236}">
                  <a16:creationId xmlns:a16="http://schemas.microsoft.com/office/drawing/2014/main" id="{28961DE3-0F92-0EB4-4943-A76A6B490328}"/>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17.</a:t>
              </a:r>
            </a:p>
          </p:txBody>
        </p:sp>
        <p:pic>
          <p:nvPicPr>
            <p:cNvPr id="10" name="Picture 9" descr="Text, logo&#10;&#10;Description automatically generated">
              <a:extLst>
                <a:ext uri="{FF2B5EF4-FFF2-40B4-BE49-F238E27FC236}">
                  <a16:creationId xmlns:a16="http://schemas.microsoft.com/office/drawing/2014/main" id="{A404E918-1052-4746-4D88-74433B379C31}"/>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11" name="Straight Connector 10">
            <a:extLst>
              <a:ext uri="{FF2B5EF4-FFF2-40B4-BE49-F238E27FC236}">
                <a16:creationId xmlns:a16="http://schemas.microsoft.com/office/drawing/2014/main" id="{1F905397-AF08-01D2-15A6-13D6290E0E6B}"/>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B20BAD3-D25C-DE69-F92F-31A991430549}"/>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3" name="TextBox 12">
            <a:extLst>
              <a:ext uri="{FF2B5EF4-FFF2-40B4-BE49-F238E27FC236}">
                <a16:creationId xmlns:a16="http://schemas.microsoft.com/office/drawing/2014/main" id="{A3B1EC94-2C17-2048-8786-33ACD86E2B14}"/>
              </a:ext>
            </a:extLst>
          </p:cNvPr>
          <p:cNvSpPr txBox="1"/>
          <p:nvPr/>
        </p:nvSpPr>
        <p:spPr>
          <a:xfrm>
            <a:off x="264690" y="194557"/>
            <a:ext cx="10708109" cy="769441"/>
          </a:xfrm>
          <a:prstGeom prst="rect">
            <a:avLst/>
          </a:prstGeom>
          <a:noFill/>
        </p:spPr>
        <p:txBody>
          <a:bodyPr wrap="square" rtlCol="0">
            <a:spAutoFit/>
          </a:bodyPr>
          <a:lstStyle/>
          <a:p>
            <a:r>
              <a:rPr lang="en-US" sz="4400" dirty="0">
                <a:latin typeface="GT America Condensed" pitchFamily="2" charset="77"/>
              </a:rPr>
              <a:t>Number of 2023 Votes by Sector</a:t>
            </a:r>
          </a:p>
        </p:txBody>
      </p:sp>
      <p:sp>
        <p:nvSpPr>
          <p:cNvPr id="19" name="Rectangle 18">
            <a:extLst>
              <a:ext uri="{FF2B5EF4-FFF2-40B4-BE49-F238E27FC236}">
                <a16:creationId xmlns:a16="http://schemas.microsoft.com/office/drawing/2014/main" id="{FA2AB8BD-C397-AB53-F6B3-F8CB294467B5}"/>
              </a:ext>
            </a:extLst>
          </p:cNvPr>
          <p:cNvSpPr/>
          <p:nvPr/>
        </p:nvSpPr>
        <p:spPr>
          <a:xfrm>
            <a:off x="491774" y="1479858"/>
            <a:ext cx="17265943" cy="7403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42A6C2E-7C01-BC84-C7D0-03E641AE64CB}"/>
              </a:ext>
            </a:extLst>
          </p:cNvPr>
          <p:cNvSpPr/>
          <p:nvPr/>
        </p:nvSpPr>
        <p:spPr>
          <a:xfrm>
            <a:off x="4588042" y="5347641"/>
            <a:ext cx="585587" cy="23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14FDFB29-56E3-59B6-A0EA-FEBDBFAC4610}"/>
              </a:ext>
            </a:extLst>
          </p:cNvPr>
          <p:cNvSpPr txBox="1"/>
          <p:nvPr/>
        </p:nvSpPr>
        <p:spPr>
          <a:xfrm>
            <a:off x="9792933" y="7532581"/>
            <a:ext cx="7535371" cy="307777"/>
          </a:xfrm>
          <a:prstGeom prst="rect">
            <a:avLst/>
          </a:prstGeom>
          <a:noFill/>
        </p:spPr>
        <p:txBody>
          <a:bodyPr wrap="square">
            <a:spAutoFit/>
          </a:bodyPr>
          <a:lstStyle/>
          <a:p>
            <a:pPr marL="12700" marR="5080" algn="ctr">
              <a:spcBef>
                <a:spcPts val="260"/>
              </a:spcBef>
            </a:pPr>
            <a:r>
              <a:rPr lang="en-GB" sz="1400" spc="-45" dirty="0">
                <a:solidFill>
                  <a:schemeClr val="bg1"/>
                </a:solidFill>
                <a:latin typeface="GT America Condensed" pitchFamily="2" charset="77"/>
                <a:cs typeface="Arial"/>
              </a:rPr>
              <a:t>100%</a:t>
            </a:r>
          </a:p>
        </p:txBody>
      </p:sp>
      <p:sp>
        <p:nvSpPr>
          <p:cNvPr id="68" name="TextBox 67">
            <a:extLst>
              <a:ext uri="{FF2B5EF4-FFF2-40B4-BE49-F238E27FC236}">
                <a16:creationId xmlns:a16="http://schemas.microsoft.com/office/drawing/2014/main" id="{4B138746-5D64-F7D6-1FBE-DB9FD044DD89}"/>
              </a:ext>
            </a:extLst>
          </p:cNvPr>
          <p:cNvSpPr txBox="1"/>
          <p:nvPr/>
        </p:nvSpPr>
        <p:spPr>
          <a:xfrm>
            <a:off x="491774" y="9112228"/>
            <a:ext cx="9152020" cy="246221"/>
          </a:xfrm>
          <a:prstGeom prst="rect">
            <a:avLst/>
          </a:prstGeom>
          <a:noFill/>
        </p:spPr>
        <p:txBody>
          <a:bodyPr wrap="square">
            <a:spAutoFit/>
          </a:bodyPr>
          <a:lstStyle/>
          <a:p>
            <a:r>
              <a:rPr lang="en-US" sz="1000" dirty="0">
                <a:latin typeface="GT America Condensed" pitchFamily="2" charset="77"/>
              </a:rPr>
              <a:t>The 2023 All-Japan Investor Relations Perception Study  |  © 2023 Institutional Investor LLC</a:t>
            </a:r>
          </a:p>
        </p:txBody>
      </p:sp>
      <p:pic>
        <p:nvPicPr>
          <p:cNvPr id="3" name="Picture 2">
            <a:extLst>
              <a:ext uri="{FF2B5EF4-FFF2-40B4-BE49-F238E27FC236}">
                <a16:creationId xmlns:a16="http://schemas.microsoft.com/office/drawing/2014/main" id="{AB147C27-4E9A-2FF0-ADEB-629B92D28CD4}"/>
              </a:ext>
            </a:extLst>
          </p:cNvPr>
          <p:cNvPicPr>
            <a:picLocks noChangeAspect="1"/>
          </p:cNvPicPr>
          <p:nvPr/>
        </p:nvPicPr>
        <p:blipFill>
          <a:blip r:embed="rId3"/>
          <a:stretch>
            <a:fillRect/>
          </a:stretch>
        </p:blipFill>
        <p:spPr>
          <a:xfrm>
            <a:off x="742120" y="1846223"/>
            <a:ext cx="16677036" cy="6596141"/>
          </a:xfrm>
          <a:prstGeom prst="rect">
            <a:avLst/>
          </a:prstGeom>
        </p:spPr>
      </p:pic>
    </p:spTree>
    <p:extLst>
      <p:ext uri="{BB962C8B-B14F-4D97-AF65-F5344CB8AC3E}">
        <p14:creationId xmlns:p14="http://schemas.microsoft.com/office/powerpoint/2010/main" val="3510908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F6BD6A1-9C88-279A-420A-6A284254D832}"/>
              </a:ext>
            </a:extLst>
          </p:cNvPr>
          <p:cNvSpPr/>
          <p:nvPr/>
        </p:nvSpPr>
        <p:spPr>
          <a:xfrm>
            <a:off x="262958" y="7478427"/>
            <a:ext cx="7361794" cy="1488020"/>
          </a:xfrm>
          <a:prstGeom prst="rect">
            <a:avLst/>
          </a:prstGeom>
          <a:solidFill>
            <a:srgbClr val="F6F9F7">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6B996CC0-FDB7-FB40-A08E-38D91529B8BC}"/>
              </a:ext>
            </a:extLst>
          </p:cNvPr>
          <p:cNvGrpSpPr/>
          <p:nvPr/>
        </p:nvGrpSpPr>
        <p:grpSpPr>
          <a:xfrm>
            <a:off x="0" y="9641541"/>
            <a:ext cx="18296430" cy="647047"/>
            <a:chOff x="0" y="9641541"/>
            <a:chExt cx="18296430" cy="647047"/>
          </a:xfrm>
        </p:grpSpPr>
        <p:sp>
          <p:nvSpPr>
            <p:cNvPr id="6" name="Rectangle 5">
              <a:extLst>
                <a:ext uri="{FF2B5EF4-FFF2-40B4-BE49-F238E27FC236}">
                  <a16:creationId xmlns:a16="http://schemas.microsoft.com/office/drawing/2014/main" id="{3E3BDB1C-68DD-3EC7-9331-134FEA1D9E6D}"/>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37F7A8F-1375-AA71-3E27-5A198E33961A}"/>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8" name="TextBox 7">
              <a:extLst>
                <a:ext uri="{FF2B5EF4-FFF2-40B4-BE49-F238E27FC236}">
                  <a16:creationId xmlns:a16="http://schemas.microsoft.com/office/drawing/2014/main" id="{1AD35C9B-32F6-4038-B189-21642C1FFEA7}"/>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01.</a:t>
              </a:r>
            </a:p>
          </p:txBody>
        </p:sp>
        <p:pic>
          <p:nvPicPr>
            <p:cNvPr id="9" name="Picture 8" descr="Text, logo&#10;&#10;Description automatically generated">
              <a:extLst>
                <a:ext uri="{FF2B5EF4-FFF2-40B4-BE49-F238E27FC236}">
                  <a16:creationId xmlns:a16="http://schemas.microsoft.com/office/drawing/2014/main" id="{D2C506B0-142F-21AF-D026-78AC873E1008}"/>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10" name="Straight Connector 9">
            <a:extLst>
              <a:ext uri="{FF2B5EF4-FFF2-40B4-BE49-F238E27FC236}">
                <a16:creationId xmlns:a16="http://schemas.microsoft.com/office/drawing/2014/main" id="{8F0BCE67-7FD1-E655-3CEA-DBE6A36CB9C1}"/>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1ACB135-9DFB-5AE5-2D7F-3D7725279A71}"/>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6" name="Rectangle 15">
            <a:extLst>
              <a:ext uri="{FF2B5EF4-FFF2-40B4-BE49-F238E27FC236}">
                <a16:creationId xmlns:a16="http://schemas.microsoft.com/office/drawing/2014/main" id="{42841E53-EDD1-6038-2D6E-8121173BA169}"/>
              </a:ext>
            </a:extLst>
          </p:cNvPr>
          <p:cNvSpPr/>
          <p:nvPr/>
        </p:nvSpPr>
        <p:spPr>
          <a:xfrm>
            <a:off x="271388" y="1401831"/>
            <a:ext cx="7361794" cy="3346631"/>
          </a:xfrm>
          <a:prstGeom prst="rect">
            <a:avLst/>
          </a:prstGeom>
          <a:solidFill>
            <a:srgbClr val="F6F9F7">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44368EC-BA24-097D-CD40-41BDA26AE480}"/>
              </a:ext>
            </a:extLst>
          </p:cNvPr>
          <p:cNvSpPr txBox="1"/>
          <p:nvPr/>
        </p:nvSpPr>
        <p:spPr>
          <a:xfrm>
            <a:off x="333386" y="326234"/>
            <a:ext cx="5764654" cy="769441"/>
          </a:xfrm>
          <a:prstGeom prst="rect">
            <a:avLst/>
          </a:prstGeom>
          <a:noFill/>
        </p:spPr>
        <p:txBody>
          <a:bodyPr wrap="square" rtlCol="0">
            <a:spAutoFit/>
          </a:bodyPr>
          <a:lstStyle/>
          <a:p>
            <a:r>
              <a:rPr lang="en-US" sz="4400" dirty="0">
                <a:latin typeface="GT America Condensed" pitchFamily="2" charset="77"/>
              </a:rPr>
              <a:t>Who we are</a:t>
            </a:r>
          </a:p>
        </p:txBody>
      </p:sp>
      <p:sp>
        <p:nvSpPr>
          <p:cNvPr id="18" name="TextBox 17">
            <a:extLst>
              <a:ext uri="{FF2B5EF4-FFF2-40B4-BE49-F238E27FC236}">
                <a16:creationId xmlns:a16="http://schemas.microsoft.com/office/drawing/2014/main" id="{520AD6DB-77A3-1D77-B273-9E72EA94CE52}"/>
              </a:ext>
            </a:extLst>
          </p:cNvPr>
          <p:cNvSpPr txBox="1"/>
          <p:nvPr/>
        </p:nvSpPr>
        <p:spPr>
          <a:xfrm>
            <a:off x="560495" y="1543636"/>
            <a:ext cx="5256645" cy="1323439"/>
          </a:xfrm>
          <a:prstGeom prst="rect">
            <a:avLst/>
          </a:prstGeom>
          <a:noFill/>
        </p:spPr>
        <p:txBody>
          <a:bodyPr wrap="square" rtlCol="0">
            <a:spAutoFit/>
          </a:bodyPr>
          <a:lstStyle/>
          <a:p>
            <a:r>
              <a:rPr lang="en-GB" sz="4000" spc="-85" dirty="0">
                <a:solidFill>
                  <a:srgbClr val="F36128"/>
                </a:solidFill>
                <a:latin typeface="GT America Condensed" pitchFamily="2" charset="77"/>
                <a:cs typeface="Arial"/>
              </a:rPr>
              <a:t>Institutional</a:t>
            </a:r>
            <a:r>
              <a:rPr lang="en-GB" sz="4000" spc="-465" dirty="0">
                <a:solidFill>
                  <a:srgbClr val="F36128"/>
                </a:solidFill>
                <a:latin typeface="GT America Condensed" pitchFamily="2" charset="77"/>
                <a:cs typeface="Arial"/>
              </a:rPr>
              <a:t> </a:t>
            </a:r>
            <a:r>
              <a:rPr lang="en-GB" sz="4000" spc="-75" dirty="0">
                <a:solidFill>
                  <a:srgbClr val="F36128"/>
                </a:solidFill>
                <a:latin typeface="GT America Condensed" pitchFamily="2" charset="77"/>
                <a:cs typeface="Arial"/>
              </a:rPr>
              <a:t>Investor</a:t>
            </a:r>
            <a:r>
              <a:rPr lang="en-GB" sz="4000" spc="-390" dirty="0">
                <a:solidFill>
                  <a:srgbClr val="F36128"/>
                </a:solidFill>
                <a:latin typeface="GT America Condensed" pitchFamily="2" charset="77"/>
                <a:cs typeface="Arial"/>
              </a:rPr>
              <a:t> </a:t>
            </a:r>
            <a:r>
              <a:rPr lang="en-GB" sz="4000" spc="-80" dirty="0">
                <a:solidFill>
                  <a:srgbClr val="F36128"/>
                </a:solidFill>
                <a:latin typeface="GT America Condensed" pitchFamily="2" charset="77"/>
                <a:cs typeface="Arial"/>
              </a:rPr>
              <a:t>Research</a:t>
            </a:r>
            <a:r>
              <a:rPr lang="en-GB" sz="4000" spc="-365" dirty="0">
                <a:solidFill>
                  <a:srgbClr val="F36128"/>
                </a:solidFill>
                <a:latin typeface="GT America Condensed" pitchFamily="2" charset="77"/>
                <a:cs typeface="Arial"/>
              </a:rPr>
              <a:t> </a:t>
            </a:r>
            <a:r>
              <a:rPr lang="en-GB" sz="4000" spc="-130" dirty="0">
                <a:solidFill>
                  <a:srgbClr val="F36128"/>
                </a:solidFill>
                <a:latin typeface="GT America Condensed" pitchFamily="2" charset="77"/>
                <a:cs typeface="Arial"/>
              </a:rPr>
              <a:t>(II</a:t>
            </a:r>
            <a:r>
              <a:rPr lang="en-GB" sz="4000" spc="-400" dirty="0">
                <a:solidFill>
                  <a:srgbClr val="F36128"/>
                </a:solidFill>
                <a:latin typeface="GT America Condensed" pitchFamily="2" charset="77"/>
                <a:cs typeface="Arial"/>
              </a:rPr>
              <a:t> </a:t>
            </a:r>
            <a:r>
              <a:rPr lang="en-GB" sz="4000" spc="-215" dirty="0">
                <a:solidFill>
                  <a:srgbClr val="F36128"/>
                </a:solidFill>
                <a:latin typeface="GT America Condensed" pitchFamily="2" charset="77"/>
                <a:cs typeface="Arial"/>
              </a:rPr>
              <a:t>Research)</a:t>
            </a:r>
            <a:endParaRPr lang="en-US" sz="4000" dirty="0">
              <a:solidFill>
                <a:srgbClr val="F36128"/>
              </a:solidFill>
              <a:latin typeface="GT America Condensed" pitchFamily="2" charset="77"/>
            </a:endParaRPr>
          </a:p>
        </p:txBody>
      </p:sp>
      <p:sp>
        <p:nvSpPr>
          <p:cNvPr id="19" name="TextBox 18">
            <a:extLst>
              <a:ext uri="{FF2B5EF4-FFF2-40B4-BE49-F238E27FC236}">
                <a16:creationId xmlns:a16="http://schemas.microsoft.com/office/drawing/2014/main" id="{B5468327-3E0C-E7A5-E467-3FF5BFD327BE}"/>
              </a:ext>
            </a:extLst>
          </p:cNvPr>
          <p:cNvSpPr txBox="1"/>
          <p:nvPr/>
        </p:nvSpPr>
        <p:spPr>
          <a:xfrm>
            <a:off x="560495" y="2892995"/>
            <a:ext cx="6226068" cy="1658852"/>
          </a:xfrm>
          <a:prstGeom prst="rect">
            <a:avLst/>
          </a:prstGeom>
          <a:noFill/>
        </p:spPr>
        <p:txBody>
          <a:bodyPr wrap="square">
            <a:spAutoFit/>
          </a:bodyPr>
          <a:lstStyle/>
          <a:p>
            <a:pPr marL="12700" marR="5080">
              <a:lnSpc>
                <a:spcPts val="3080"/>
              </a:lnSpc>
              <a:spcBef>
                <a:spcPts val="260"/>
              </a:spcBef>
            </a:pPr>
            <a:r>
              <a:rPr lang="en-GB" sz="2400" spc="-25" dirty="0">
                <a:solidFill>
                  <a:srgbClr val="404040"/>
                </a:solidFill>
                <a:latin typeface="GT America Condensed" pitchFamily="2" charset="77"/>
                <a:cs typeface="Arial"/>
              </a:rPr>
              <a:t>is recognised as the leading provider of independent performance validation and a source of qualitative market intelligence for Corporates and Investment Professionals globally.</a:t>
            </a:r>
            <a:endParaRPr lang="en-GB" sz="2400" spc="-90" dirty="0">
              <a:solidFill>
                <a:srgbClr val="404040"/>
              </a:solidFill>
              <a:latin typeface="GT America Condensed" pitchFamily="2" charset="77"/>
              <a:cs typeface="Arial"/>
            </a:endParaRPr>
          </a:p>
        </p:txBody>
      </p:sp>
      <p:sp>
        <p:nvSpPr>
          <p:cNvPr id="21" name="TextBox 20">
            <a:extLst>
              <a:ext uri="{FF2B5EF4-FFF2-40B4-BE49-F238E27FC236}">
                <a16:creationId xmlns:a16="http://schemas.microsoft.com/office/drawing/2014/main" id="{B2C7A05D-6598-009A-E5C0-3E5DA5456304}"/>
              </a:ext>
            </a:extLst>
          </p:cNvPr>
          <p:cNvSpPr txBox="1"/>
          <p:nvPr/>
        </p:nvSpPr>
        <p:spPr>
          <a:xfrm>
            <a:off x="560494" y="8148225"/>
            <a:ext cx="6443421" cy="584775"/>
          </a:xfrm>
          <a:prstGeom prst="rect">
            <a:avLst/>
          </a:prstGeom>
          <a:noFill/>
        </p:spPr>
        <p:txBody>
          <a:bodyPr wrap="square">
            <a:spAutoFit/>
          </a:bodyPr>
          <a:lstStyle/>
          <a:p>
            <a:pPr marL="12700" marR="5080">
              <a:spcBef>
                <a:spcPts val="260"/>
              </a:spcBef>
            </a:pPr>
            <a:r>
              <a:rPr lang="en-GB" sz="1600" spc="-45" dirty="0">
                <a:solidFill>
                  <a:srgbClr val="404040"/>
                </a:solidFill>
                <a:latin typeface="GT America Condensed" pitchFamily="2" charset="77"/>
                <a:cs typeface="Arial"/>
              </a:rPr>
              <a:t>In-depth data allows firms to refine business models using independent and comprehensive feedback.</a:t>
            </a:r>
          </a:p>
        </p:txBody>
      </p:sp>
      <p:sp>
        <p:nvSpPr>
          <p:cNvPr id="27" name="TextBox 26">
            <a:extLst>
              <a:ext uri="{FF2B5EF4-FFF2-40B4-BE49-F238E27FC236}">
                <a16:creationId xmlns:a16="http://schemas.microsoft.com/office/drawing/2014/main" id="{D243FF38-3822-D454-9F6C-1AD1B1C99A64}"/>
              </a:ext>
            </a:extLst>
          </p:cNvPr>
          <p:cNvSpPr txBox="1"/>
          <p:nvPr/>
        </p:nvSpPr>
        <p:spPr>
          <a:xfrm>
            <a:off x="560494" y="7670259"/>
            <a:ext cx="4397799"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30" name="Rectangle 29">
            <a:extLst>
              <a:ext uri="{FF2B5EF4-FFF2-40B4-BE49-F238E27FC236}">
                <a16:creationId xmlns:a16="http://schemas.microsoft.com/office/drawing/2014/main" id="{8874075B-9BFB-C55B-7F2A-0E354976BC1B}"/>
              </a:ext>
            </a:extLst>
          </p:cNvPr>
          <p:cNvSpPr/>
          <p:nvPr/>
        </p:nvSpPr>
        <p:spPr>
          <a:xfrm>
            <a:off x="262958" y="4875431"/>
            <a:ext cx="7361794" cy="2475129"/>
          </a:xfrm>
          <a:prstGeom prst="rect">
            <a:avLst/>
          </a:prstGeom>
          <a:solidFill>
            <a:srgbClr val="F6F9F7">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43CE83EC-69FE-0056-3F38-B9124A506D71}"/>
              </a:ext>
            </a:extLst>
          </p:cNvPr>
          <p:cNvSpPr txBox="1"/>
          <p:nvPr/>
        </p:nvSpPr>
        <p:spPr>
          <a:xfrm>
            <a:off x="2759393" y="5586479"/>
            <a:ext cx="4397799" cy="338554"/>
          </a:xfrm>
          <a:prstGeom prst="rect">
            <a:avLst/>
          </a:prstGeom>
          <a:noFill/>
        </p:spPr>
        <p:txBody>
          <a:bodyPr wrap="square" rtlCol="0">
            <a:spAutoFit/>
          </a:bodyPr>
          <a:lstStyle/>
          <a:p>
            <a:r>
              <a:rPr lang="en-US" sz="1600" dirty="0">
                <a:solidFill>
                  <a:srgbClr val="F36128"/>
                </a:solidFill>
                <a:latin typeface="GT America Condensed" pitchFamily="2" charset="77"/>
              </a:rPr>
              <a:t>GOLD STANDARD</a:t>
            </a:r>
          </a:p>
        </p:txBody>
      </p:sp>
      <p:sp>
        <p:nvSpPr>
          <p:cNvPr id="34" name="TextBox 33">
            <a:extLst>
              <a:ext uri="{FF2B5EF4-FFF2-40B4-BE49-F238E27FC236}">
                <a16:creationId xmlns:a16="http://schemas.microsoft.com/office/drawing/2014/main" id="{A275236D-435B-9092-C20B-5F649E0517EA}"/>
              </a:ext>
            </a:extLst>
          </p:cNvPr>
          <p:cNvSpPr txBox="1"/>
          <p:nvPr/>
        </p:nvSpPr>
        <p:spPr>
          <a:xfrm>
            <a:off x="2759393" y="6041342"/>
            <a:ext cx="3909213" cy="584775"/>
          </a:xfrm>
          <a:prstGeom prst="rect">
            <a:avLst/>
          </a:prstGeom>
          <a:noFill/>
        </p:spPr>
        <p:txBody>
          <a:bodyPr wrap="square">
            <a:spAutoFit/>
          </a:bodyPr>
          <a:lstStyle/>
          <a:p>
            <a:pPr marL="12700" marR="5080">
              <a:spcBef>
                <a:spcPts val="260"/>
              </a:spcBef>
            </a:pPr>
            <a:r>
              <a:rPr lang="en-GB" sz="1600" spc="-45" dirty="0">
                <a:solidFill>
                  <a:srgbClr val="404040"/>
                </a:solidFill>
                <a:latin typeface="GT America Condensed" pitchFamily="2" charset="77"/>
                <a:cs typeface="Arial"/>
              </a:rPr>
              <a:t>of market intelligence for Equities, Fixed-Income and Corporate Executive Team performance.</a:t>
            </a:r>
          </a:p>
        </p:txBody>
      </p:sp>
      <p:grpSp>
        <p:nvGrpSpPr>
          <p:cNvPr id="36" name="Group 35">
            <a:extLst>
              <a:ext uri="{FF2B5EF4-FFF2-40B4-BE49-F238E27FC236}">
                <a16:creationId xmlns:a16="http://schemas.microsoft.com/office/drawing/2014/main" id="{08F9DAE8-9131-31DF-3B8C-8E674389588C}"/>
              </a:ext>
            </a:extLst>
          </p:cNvPr>
          <p:cNvGrpSpPr/>
          <p:nvPr/>
        </p:nvGrpSpPr>
        <p:grpSpPr>
          <a:xfrm>
            <a:off x="757742" y="5359561"/>
            <a:ext cx="1506868" cy="1506868"/>
            <a:chOff x="757742" y="5461822"/>
            <a:chExt cx="1506868" cy="1506868"/>
          </a:xfrm>
        </p:grpSpPr>
        <p:sp>
          <p:nvSpPr>
            <p:cNvPr id="35" name="Oval 34">
              <a:extLst>
                <a:ext uri="{FF2B5EF4-FFF2-40B4-BE49-F238E27FC236}">
                  <a16:creationId xmlns:a16="http://schemas.microsoft.com/office/drawing/2014/main" id="{DE612CFF-1FAB-4110-D344-FBD02446359B}"/>
                </a:ext>
              </a:extLst>
            </p:cNvPr>
            <p:cNvSpPr/>
            <p:nvPr/>
          </p:nvSpPr>
          <p:spPr>
            <a:xfrm>
              <a:off x="757742" y="5461822"/>
              <a:ext cx="1506868" cy="1506868"/>
            </a:xfrm>
            <a:prstGeom prst="ellipse">
              <a:avLst/>
            </a:prstGeom>
            <a:solidFill>
              <a:srgbClr val="F16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Star with solid fill">
              <a:extLst>
                <a:ext uri="{FF2B5EF4-FFF2-40B4-BE49-F238E27FC236}">
                  <a16:creationId xmlns:a16="http://schemas.microsoft.com/office/drawing/2014/main" id="{ED81C4F9-59D9-9F1C-7A0A-BD94DEACF2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147" y="5579466"/>
              <a:ext cx="1222057" cy="1222057"/>
            </a:xfrm>
            <a:prstGeom prst="rect">
              <a:avLst/>
            </a:prstGeom>
          </p:spPr>
        </p:pic>
      </p:grpSp>
      <p:pic>
        <p:nvPicPr>
          <p:cNvPr id="38" name="Graphic 37" descr="Single gear with solid fill">
            <a:extLst>
              <a:ext uri="{FF2B5EF4-FFF2-40B4-BE49-F238E27FC236}">
                <a16:creationId xmlns:a16="http://schemas.microsoft.com/office/drawing/2014/main" id="{EC6A2614-E740-3694-4F81-E21ACD5679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0164" y="3541544"/>
            <a:ext cx="6180155" cy="6180155"/>
          </a:xfrm>
          <a:prstGeom prst="rect">
            <a:avLst/>
          </a:prstGeom>
        </p:spPr>
      </p:pic>
      <p:pic>
        <p:nvPicPr>
          <p:cNvPr id="39" name="Graphic 38" descr="Single gear with solid fill">
            <a:extLst>
              <a:ext uri="{FF2B5EF4-FFF2-40B4-BE49-F238E27FC236}">
                <a16:creationId xmlns:a16="http://schemas.microsoft.com/office/drawing/2014/main" id="{9AF4AF60-5B64-6578-9ECE-914C828D8F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13754" y="1273695"/>
            <a:ext cx="4075696" cy="4075696"/>
          </a:xfrm>
          <a:prstGeom prst="rect">
            <a:avLst/>
          </a:prstGeom>
        </p:spPr>
      </p:pic>
      <p:pic>
        <p:nvPicPr>
          <p:cNvPr id="40" name="Graphic 39" descr="Single gear with solid fill">
            <a:extLst>
              <a:ext uri="{FF2B5EF4-FFF2-40B4-BE49-F238E27FC236}">
                <a16:creationId xmlns:a16="http://schemas.microsoft.com/office/drawing/2014/main" id="{DBE6D109-88A6-14E1-0B92-EE9111EF30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57792">
            <a:off x="8589109" y="4180361"/>
            <a:ext cx="4075696" cy="4075696"/>
          </a:xfrm>
          <a:prstGeom prst="rect">
            <a:avLst/>
          </a:prstGeom>
        </p:spPr>
      </p:pic>
      <p:sp>
        <p:nvSpPr>
          <p:cNvPr id="41" name="Oval 40">
            <a:extLst>
              <a:ext uri="{FF2B5EF4-FFF2-40B4-BE49-F238E27FC236}">
                <a16:creationId xmlns:a16="http://schemas.microsoft.com/office/drawing/2014/main" id="{56FF78AC-422B-F0BF-829A-63790958AECB}"/>
              </a:ext>
            </a:extLst>
          </p:cNvPr>
          <p:cNvSpPr/>
          <p:nvPr/>
        </p:nvSpPr>
        <p:spPr>
          <a:xfrm>
            <a:off x="11772875" y="2630099"/>
            <a:ext cx="1357453" cy="1357453"/>
          </a:xfrm>
          <a:prstGeom prst="ellipse">
            <a:avLst/>
          </a:prstGeom>
          <a:solidFill>
            <a:srgbClr val="807F7F"/>
          </a:solidFill>
          <a:ln>
            <a:solidFill>
              <a:srgbClr val="80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157528D8-52C0-FC22-386E-2E391624B4B7}"/>
              </a:ext>
            </a:extLst>
          </p:cNvPr>
          <p:cNvSpPr/>
          <p:nvPr/>
        </p:nvSpPr>
        <p:spPr>
          <a:xfrm>
            <a:off x="9948230" y="5539482"/>
            <a:ext cx="1357453" cy="1357453"/>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3D6C6407-0150-21BA-F0B9-58DA7EB2BD38}"/>
              </a:ext>
            </a:extLst>
          </p:cNvPr>
          <p:cNvSpPr/>
          <p:nvPr/>
        </p:nvSpPr>
        <p:spPr>
          <a:xfrm>
            <a:off x="13363762" y="5488889"/>
            <a:ext cx="2332958" cy="2332958"/>
          </a:xfrm>
          <a:prstGeom prst="ellipse">
            <a:avLst/>
          </a:prstGeom>
          <a:solidFill>
            <a:srgbClr val="F16029"/>
          </a:solidFill>
          <a:ln>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02DEA132-70BE-D26C-DB8A-27417F061B1B}"/>
              </a:ext>
            </a:extLst>
          </p:cNvPr>
          <p:cNvSpPr txBox="1"/>
          <p:nvPr/>
        </p:nvSpPr>
        <p:spPr>
          <a:xfrm>
            <a:off x="11440164" y="3072245"/>
            <a:ext cx="2058462" cy="461665"/>
          </a:xfrm>
          <a:prstGeom prst="rect">
            <a:avLst/>
          </a:prstGeom>
          <a:noFill/>
        </p:spPr>
        <p:txBody>
          <a:bodyPr wrap="square" rtlCol="0">
            <a:spAutoFit/>
          </a:bodyPr>
          <a:lstStyle/>
          <a:p>
            <a:pPr algn="ctr"/>
            <a:r>
              <a:rPr lang="en-US" sz="2400" dirty="0">
                <a:solidFill>
                  <a:schemeClr val="bg1"/>
                </a:solidFill>
                <a:latin typeface="GT America Condensed" pitchFamily="2" charset="77"/>
              </a:rPr>
              <a:t>Buy-Side</a:t>
            </a:r>
          </a:p>
        </p:txBody>
      </p:sp>
      <p:sp>
        <p:nvSpPr>
          <p:cNvPr id="45" name="TextBox 44">
            <a:extLst>
              <a:ext uri="{FF2B5EF4-FFF2-40B4-BE49-F238E27FC236}">
                <a16:creationId xmlns:a16="http://schemas.microsoft.com/office/drawing/2014/main" id="{230E388D-1E11-29D6-9BD0-3B1986143ED1}"/>
              </a:ext>
            </a:extLst>
          </p:cNvPr>
          <p:cNvSpPr txBox="1"/>
          <p:nvPr/>
        </p:nvSpPr>
        <p:spPr>
          <a:xfrm>
            <a:off x="13501010" y="6406185"/>
            <a:ext cx="2058462" cy="461665"/>
          </a:xfrm>
          <a:prstGeom prst="rect">
            <a:avLst/>
          </a:prstGeom>
          <a:noFill/>
        </p:spPr>
        <p:txBody>
          <a:bodyPr wrap="square" rtlCol="0">
            <a:spAutoFit/>
          </a:bodyPr>
          <a:lstStyle/>
          <a:p>
            <a:pPr algn="ctr"/>
            <a:r>
              <a:rPr lang="en-US" sz="2400" dirty="0">
                <a:solidFill>
                  <a:schemeClr val="bg1"/>
                </a:solidFill>
                <a:latin typeface="GT America Condensed" pitchFamily="2" charset="77"/>
              </a:rPr>
              <a:t>Corporates</a:t>
            </a:r>
          </a:p>
        </p:txBody>
      </p:sp>
      <p:sp>
        <p:nvSpPr>
          <p:cNvPr id="46" name="TextBox 45">
            <a:extLst>
              <a:ext uri="{FF2B5EF4-FFF2-40B4-BE49-F238E27FC236}">
                <a16:creationId xmlns:a16="http://schemas.microsoft.com/office/drawing/2014/main" id="{8E84AFAF-1979-DFFA-E95D-C9E338F84D04}"/>
              </a:ext>
            </a:extLst>
          </p:cNvPr>
          <p:cNvSpPr txBox="1"/>
          <p:nvPr/>
        </p:nvSpPr>
        <p:spPr>
          <a:xfrm>
            <a:off x="9620039" y="5978216"/>
            <a:ext cx="2058462" cy="461665"/>
          </a:xfrm>
          <a:prstGeom prst="rect">
            <a:avLst/>
          </a:prstGeom>
          <a:noFill/>
        </p:spPr>
        <p:txBody>
          <a:bodyPr wrap="square" rtlCol="0">
            <a:spAutoFit/>
          </a:bodyPr>
          <a:lstStyle/>
          <a:p>
            <a:pPr algn="ctr"/>
            <a:r>
              <a:rPr lang="en-US" sz="2400" dirty="0">
                <a:solidFill>
                  <a:schemeClr val="bg1"/>
                </a:solidFill>
                <a:latin typeface="GT America Condensed" pitchFamily="2" charset="77"/>
              </a:rPr>
              <a:t>Sell-Side</a:t>
            </a:r>
          </a:p>
        </p:txBody>
      </p:sp>
      <p:pic>
        <p:nvPicPr>
          <p:cNvPr id="52" name="Graphic 51" descr="Line arrow: Clockwise curve outline">
            <a:extLst>
              <a:ext uri="{FF2B5EF4-FFF2-40B4-BE49-F238E27FC236}">
                <a16:creationId xmlns:a16="http://schemas.microsoft.com/office/drawing/2014/main" id="{2DD2F4B8-F9B3-4E57-B522-2B36A3C48B0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432347">
            <a:off x="9716848" y="1740879"/>
            <a:ext cx="1874015" cy="1874015"/>
          </a:xfrm>
          <a:prstGeom prst="rect">
            <a:avLst/>
          </a:prstGeom>
        </p:spPr>
      </p:pic>
      <p:pic>
        <p:nvPicPr>
          <p:cNvPr id="53" name="Graphic 52" descr="Line arrow: Clockwise curve outline">
            <a:extLst>
              <a:ext uri="{FF2B5EF4-FFF2-40B4-BE49-F238E27FC236}">
                <a16:creationId xmlns:a16="http://schemas.microsoft.com/office/drawing/2014/main" id="{0129A262-76D0-4F91-8254-14FB9F7939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0813" flipV="1">
            <a:off x="8341546" y="3843034"/>
            <a:ext cx="1874015" cy="2209853"/>
          </a:xfrm>
          <a:prstGeom prst="rect">
            <a:avLst/>
          </a:prstGeom>
        </p:spPr>
      </p:pic>
      <p:pic>
        <p:nvPicPr>
          <p:cNvPr id="54" name="Graphic 53" descr="Line arrow: Clockwise curve outline">
            <a:extLst>
              <a:ext uri="{FF2B5EF4-FFF2-40B4-BE49-F238E27FC236}">
                <a16:creationId xmlns:a16="http://schemas.microsoft.com/office/drawing/2014/main" id="{1B4BEF47-7E91-D0E1-C466-04AD756EE9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8452709">
            <a:off x="14449599" y="3003849"/>
            <a:ext cx="1874015" cy="1874015"/>
          </a:xfrm>
          <a:prstGeom prst="rect">
            <a:avLst/>
          </a:prstGeom>
        </p:spPr>
      </p:pic>
    </p:spTree>
    <p:extLst>
      <p:ext uri="{BB962C8B-B14F-4D97-AF65-F5344CB8AC3E}">
        <p14:creationId xmlns:p14="http://schemas.microsoft.com/office/powerpoint/2010/main" val="2874792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B934959-6D9D-4A83-1F83-0C4AA13508C1}"/>
              </a:ext>
            </a:extLst>
          </p:cNvPr>
          <p:cNvPicPr>
            <a:picLocks noChangeAspect="1"/>
          </p:cNvPicPr>
          <p:nvPr/>
        </p:nvPicPr>
        <p:blipFill>
          <a:blip r:embed="rId2"/>
          <a:stretch>
            <a:fillRect/>
          </a:stretch>
        </p:blipFill>
        <p:spPr>
          <a:xfrm>
            <a:off x="1143" y="1437"/>
            <a:ext cx="18285714" cy="10285714"/>
          </a:xfrm>
          <a:prstGeom prst="rect">
            <a:avLst/>
          </a:prstGeom>
        </p:spPr>
      </p:pic>
      <p:sp>
        <p:nvSpPr>
          <p:cNvPr id="5" name="Rectangle 4">
            <a:extLst>
              <a:ext uri="{FF2B5EF4-FFF2-40B4-BE49-F238E27FC236}">
                <a16:creationId xmlns:a16="http://schemas.microsoft.com/office/drawing/2014/main" id="{550592C2-4CC5-B274-F905-D640FBE36C8A}"/>
              </a:ext>
            </a:extLst>
          </p:cNvPr>
          <p:cNvSpPr/>
          <p:nvPr/>
        </p:nvSpPr>
        <p:spPr>
          <a:xfrm>
            <a:off x="0" y="9641541"/>
            <a:ext cx="18311182"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E7C70C7-0961-1961-DC5F-4515462E16CE}"/>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7" name="TextBox 6">
            <a:extLst>
              <a:ext uri="{FF2B5EF4-FFF2-40B4-BE49-F238E27FC236}">
                <a16:creationId xmlns:a16="http://schemas.microsoft.com/office/drawing/2014/main" id="{D4434E8A-63FD-5028-7010-0D60E1DAF3D5}"/>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18.</a:t>
            </a:r>
          </a:p>
        </p:txBody>
      </p:sp>
      <p:pic>
        <p:nvPicPr>
          <p:cNvPr id="8" name="Picture 7" descr="Text, logo&#10;&#10;Description automatically generated">
            <a:extLst>
              <a:ext uri="{FF2B5EF4-FFF2-40B4-BE49-F238E27FC236}">
                <a16:creationId xmlns:a16="http://schemas.microsoft.com/office/drawing/2014/main" id="{A56E9F35-032B-FB3B-F237-A3C29D11F877}"/>
              </a:ext>
            </a:extLst>
          </p:cNvPr>
          <p:cNvPicPr>
            <a:picLocks noChangeAspect="1"/>
          </p:cNvPicPr>
          <p:nvPr/>
        </p:nvPicPr>
        <p:blipFill>
          <a:blip r:embed="rId3"/>
          <a:stretch>
            <a:fillRect/>
          </a:stretch>
        </p:blipFill>
        <p:spPr>
          <a:xfrm>
            <a:off x="264691" y="9714961"/>
            <a:ext cx="1143485" cy="541964"/>
          </a:xfrm>
          <a:prstGeom prst="rect">
            <a:avLst/>
          </a:prstGeom>
        </p:spPr>
      </p:pic>
      <p:sp>
        <p:nvSpPr>
          <p:cNvPr id="9" name="TextBox 8">
            <a:extLst>
              <a:ext uri="{FF2B5EF4-FFF2-40B4-BE49-F238E27FC236}">
                <a16:creationId xmlns:a16="http://schemas.microsoft.com/office/drawing/2014/main" id="{610BEA3A-7F3A-023F-2229-DFCC61DCD345}"/>
              </a:ext>
            </a:extLst>
          </p:cNvPr>
          <p:cNvSpPr txBox="1"/>
          <p:nvPr/>
        </p:nvSpPr>
        <p:spPr>
          <a:xfrm>
            <a:off x="1431359" y="4495373"/>
            <a:ext cx="9779980" cy="1107996"/>
          </a:xfrm>
          <a:prstGeom prst="rect">
            <a:avLst/>
          </a:prstGeom>
          <a:noFill/>
        </p:spPr>
        <p:txBody>
          <a:bodyPr wrap="square" rtlCol="0">
            <a:spAutoFit/>
          </a:bodyPr>
          <a:lstStyle/>
          <a:p>
            <a:r>
              <a:rPr lang="en-US" sz="6600" dirty="0">
                <a:solidFill>
                  <a:schemeClr val="tx1">
                    <a:lumMod val="85000"/>
                    <a:lumOff val="15000"/>
                  </a:schemeClr>
                </a:solidFill>
                <a:latin typeface="GT America Condensed" pitchFamily="2" charset="77"/>
              </a:rPr>
              <a:t>IR Best Practices</a:t>
            </a:r>
          </a:p>
        </p:txBody>
      </p:sp>
      <p:sp>
        <p:nvSpPr>
          <p:cNvPr id="10" name="Rectangle 9">
            <a:extLst>
              <a:ext uri="{FF2B5EF4-FFF2-40B4-BE49-F238E27FC236}">
                <a16:creationId xmlns:a16="http://schemas.microsoft.com/office/drawing/2014/main" id="{2ABD8B23-1113-8C68-8EB8-883EFE933698}"/>
              </a:ext>
            </a:extLst>
          </p:cNvPr>
          <p:cNvSpPr/>
          <p:nvPr/>
        </p:nvSpPr>
        <p:spPr>
          <a:xfrm flipV="1">
            <a:off x="1574400" y="4093847"/>
            <a:ext cx="4064000" cy="109046"/>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668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A3BC7F-5579-2254-CCC9-1EE6BF77D44A}"/>
              </a:ext>
            </a:extLst>
          </p:cNvPr>
          <p:cNvSpPr/>
          <p:nvPr/>
        </p:nvSpPr>
        <p:spPr>
          <a:xfrm>
            <a:off x="357809" y="1816280"/>
            <a:ext cx="8647046" cy="5994328"/>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E8FCAB2-91EF-73AD-AE04-30D657D815FF}"/>
              </a:ext>
            </a:extLst>
          </p:cNvPr>
          <p:cNvGrpSpPr/>
          <p:nvPr/>
        </p:nvGrpSpPr>
        <p:grpSpPr>
          <a:xfrm>
            <a:off x="0" y="9654988"/>
            <a:ext cx="18296430" cy="647047"/>
            <a:chOff x="0" y="9641541"/>
            <a:chExt cx="18296430" cy="647047"/>
          </a:xfrm>
        </p:grpSpPr>
        <p:sp>
          <p:nvSpPr>
            <p:cNvPr id="6" name="Rectangle 5">
              <a:extLst>
                <a:ext uri="{FF2B5EF4-FFF2-40B4-BE49-F238E27FC236}">
                  <a16:creationId xmlns:a16="http://schemas.microsoft.com/office/drawing/2014/main" id="{5086C3EE-3A07-3DFA-1F0F-09CF1AF79B00}"/>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90FB8C1-CB94-CCAE-1BD1-F14DE6DC4D91}"/>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8" name="TextBox 7">
              <a:extLst>
                <a:ext uri="{FF2B5EF4-FFF2-40B4-BE49-F238E27FC236}">
                  <a16:creationId xmlns:a16="http://schemas.microsoft.com/office/drawing/2014/main" id="{3493AECA-8982-97BD-0A6F-9DE03793E230}"/>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20.</a:t>
              </a:r>
            </a:p>
          </p:txBody>
        </p:sp>
        <p:pic>
          <p:nvPicPr>
            <p:cNvPr id="9" name="Picture 8" descr="Text, logo&#10;&#10;Description automatically generated">
              <a:extLst>
                <a:ext uri="{FF2B5EF4-FFF2-40B4-BE49-F238E27FC236}">
                  <a16:creationId xmlns:a16="http://schemas.microsoft.com/office/drawing/2014/main" id="{2213A76A-BDDA-3CE9-D1F6-1BBB1AEC882F}"/>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10" name="Straight Connector 9">
            <a:extLst>
              <a:ext uri="{FF2B5EF4-FFF2-40B4-BE49-F238E27FC236}">
                <a16:creationId xmlns:a16="http://schemas.microsoft.com/office/drawing/2014/main" id="{BCD839E9-30A0-E23A-C5B8-66F655458303}"/>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377B817-BCED-9872-0EC4-7B0AB9101D6F}"/>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2" name="TextBox 11">
            <a:extLst>
              <a:ext uri="{FF2B5EF4-FFF2-40B4-BE49-F238E27FC236}">
                <a16:creationId xmlns:a16="http://schemas.microsoft.com/office/drawing/2014/main" id="{ED00B1FE-6135-774E-42A1-707CA0DE6572}"/>
              </a:ext>
            </a:extLst>
          </p:cNvPr>
          <p:cNvSpPr txBox="1"/>
          <p:nvPr/>
        </p:nvSpPr>
        <p:spPr>
          <a:xfrm>
            <a:off x="264690" y="194557"/>
            <a:ext cx="10708109" cy="769441"/>
          </a:xfrm>
          <a:prstGeom prst="rect">
            <a:avLst/>
          </a:prstGeom>
          <a:noFill/>
        </p:spPr>
        <p:txBody>
          <a:bodyPr wrap="square" rtlCol="0">
            <a:spAutoFit/>
          </a:bodyPr>
          <a:lstStyle/>
          <a:p>
            <a:r>
              <a:rPr lang="en-US" sz="4400" dirty="0">
                <a:latin typeface="GT America Condensed" pitchFamily="2" charset="77"/>
              </a:rPr>
              <a:t>Insights from Investor Relations Officers</a:t>
            </a:r>
          </a:p>
        </p:txBody>
      </p:sp>
      <p:sp>
        <p:nvSpPr>
          <p:cNvPr id="13" name="TextBox 12">
            <a:extLst>
              <a:ext uri="{FF2B5EF4-FFF2-40B4-BE49-F238E27FC236}">
                <a16:creationId xmlns:a16="http://schemas.microsoft.com/office/drawing/2014/main" id="{B3758AF1-59A4-D3DA-557C-25D8ECFF284D}"/>
              </a:ext>
            </a:extLst>
          </p:cNvPr>
          <p:cNvSpPr txBox="1"/>
          <p:nvPr/>
        </p:nvSpPr>
        <p:spPr>
          <a:xfrm>
            <a:off x="264688" y="1230855"/>
            <a:ext cx="10966529" cy="338554"/>
          </a:xfrm>
          <a:prstGeom prst="rect">
            <a:avLst/>
          </a:prstGeom>
          <a:noFill/>
        </p:spPr>
        <p:txBody>
          <a:bodyPr wrap="square">
            <a:spAutoFit/>
          </a:bodyPr>
          <a:lstStyle/>
          <a:p>
            <a:pPr marL="12700" marR="5080">
              <a:spcBef>
                <a:spcPts val="260"/>
              </a:spcBef>
            </a:pPr>
            <a:r>
              <a:rPr lang="en-GB" sz="1600" spc="-45" dirty="0">
                <a:latin typeface="GT America Condensed" pitchFamily="2" charset="77"/>
                <a:cs typeface="Arial"/>
              </a:rPr>
              <a:t>Listed below are the additional components of the Insights from Investor Relations Officers section of the IR Perception Study.</a:t>
            </a:r>
          </a:p>
        </p:txBody>
      </p:sp>
      <p:sp>
        <p:nvSpPr>
          <p:cNvPr id="14" name="Rectangle 13">
            <a:extLst>
              <a:ext uri="{FF2B5EF4-FFF2-40B4-BE49-F238E27FC236}">
                <a16:creationId xmlns:a16="http://schemas.microsoft.com/office/drawing/2014/main" id="{65B20FFC-267B-DD0B-F929-AE707458F0AF}"/>
              </a:ext>
            </a:extLst>
          </p:cNvPr>
          <p:cNvSpPr/>
          <p:nvPr/>
        </p:nvSpPr>
        <p:spPr>
          <a:xfrm>
            <a:off x="515406" y="1956364"/>
            <a:ext cx="8330422" cy="45770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GT America Condensed" pitchFamily="2" charset="77"/>
                <a:cs typeface="Arial"/>
              </a:rPr>
              <a:t>IR Operations &amp; Services</a:t>
            </a:r>
          </a:p>
        </p:txBody>
      </p:sp>
      <p:sp>
        <p:nvSpPr>
          <p:cNvPr id="15" name="Rectangle 14">
            <a:extLst>
              <a:ext uri="{FF2B5EF4-FFF2-40B4-BE49-F238E27FC236}">
                <a16:creationId xmlns:a16="http://schemas.microsoft.com/office/drawing/2014/main" id="{DBADEACD-CCB3-B7F6-1E8C-B7B1757A4961}"/>
              </a:ext>
            </a:extLst>
          </p:cNvPr>
          <p:cNvSpPr/>
          <p:nvPr/>
        </p:nvSpPr>
        <p:spPr>
          <a:xfrm>
            <a:off x="515406" y="2412015"/>
            <a:ext cx="8330422" cy="1397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C6B2B8E-B4FD-6A8E-8F04-F0850239019C}"/>
              </a:ext>
            </a:extLst>
          </p:cNvPr>
          <p:cNvSpPr txBox="1"/>
          <p:nvPr/>
        </p:nvSpPr>
        <p:spPr>
          <a:xfrm>
            <a:off x="637651" y="2477981"/>
            <a:ext cx="8203144" cy="1192634"/>
          </a:xfrm>
          <a:prstGeom prst="rect">
            <a:avLst/>
          </a:prstGeom>
          <a:noFill/>
        </p:spPr>
        <p:txBody>
          <a:bodyPr wrap="square">
            <a:spAutoFit/>
          </a:bodyPr>
          <a:lstStyle/>
          <a:p>
            <a:pPr marL="298450" marR="5080" indent="-285750">
              <a:spcBef>
                <a:spcPts val="260"/>
              </a:spcBef>
              <a:buFontTx/>
              <a:buChar char="-"/>
            </a:pPr>
            <a:r>
              <a:rPr lang="en-GB" sz="1600" spc="-45" dirty="0">
                <a:solidFill>
                  <a:srgbClr val="404040"/>
                </a:solidFill>
                <a:latin typeface="GT America Condensed" pitchFamily="2" charset="77"/>
                <a:cs typeface="Arial"/>
              </a:rPr>
              <a:t>Annual IR Budget</a:t>
            </a:r>
          </a:p>
          <a:p>
            <a:pPr marL="298450" marR="5080" indent="-285750">
              <a:spcBef>
                <a:spcPts val="260"/>
              </a:spcBef>
              <a:buFontTx/>
              <a:buChar char="-"/>
            </a:pPr>
            <a:r>
              <a:rPr lang="en-GB" sz="1600" spc="-45" dirty="0">
                <a:solidFill>
                  <a:srgbClr val="404040"/>
                </a:solidFill>
                <a:latin typeface="GT America Condensed" pitchFamily="2" charset="77"/>
                <a:cs typeface="Arial"/>
              </a:rPr>
              <a:t>Budget Allocation</a:t>
            </a:r>
          </a:p>
          <a:p>
            <a:pPr marL="298450" marR="5080" indent="-285750">
              <a:spcBef>
                <a:spcPts val="260"/>
              </a:spcBef>
              <a:buFontTx/>
              <a:buChar char="-"/>
            </a:pPr>
            <a:r>
              <a:rPr lang="en-GB" sz="1600" spc="-45" dirty="0">
                <a:solidFill>
                  <a:srgbClr val="404040"/>
                </a:solidFill>
                <a:latin typeface="GT America Condensed" pitchFamily="2" charset="77"/>
                <a:cs typeface="Arial"/>
              </a:rPr>
              <a:t>Use of Third-Party Vendors</a:t>
            </a:r>
          </a:p>
          <a:p>
            <a:pPr marL="298450" marR="5080" indent="-285750">
              <a:spcBef>
                <a:spcPts val="260"/>
              </a:spcBef>
              <a:buFontTx/>
              <a:buChar char="-"/>
            </a:pPr>
            <a:r>
              <a:rPr lang="en-GB" sz="1600" spc="-45" dirty="0">
                <a:solidFill>
                  <a:srgbClr val="404040"/>
                </a:solidFill>
                <a:latin typeface="GT America Condensed" pitchFamily="2" charset="77"/>
                <a:cs typeface="Arial"/>
              </a:rPr>
              <a:t>IR Interaction with Company Management or The Board</a:t>
            </a:r>
          </a:p>
        </p:txBody>
      </p:sp>
      <p:sp>
        <p:nvSpPr>
          <p:cNvPr id="25" name="Rectangle 24">
            <a:extLst>
              <a:ext uri="{FF2B5EF4-FFF2-40B4-BE49-F238E27FC236}">
                <a16:creationId xmlns:a16="http://schemas.microsoft.com/office/drawing/2014/main" id="{B8312155-1F3A-FEA9-FC6A-48F0791C619E}"/>
              </a:ext>
            </a:extLst>
          </p:cNvPr>
          <p:cNvSpPr/>
          <p:nvPr/>
        </p:nvSpPr>
        <p:spPr>
          <a:xfrm>
            <a:off x="543373" y="3985322"/>
            <a:ext cx="8330422" cy="45770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GT America Condensed" pitchFamily="2" charset="77"/>
                <a:cs typeface="Arial"/>
              </a:rPr>
              <a:t>Buy-Side and Sell-Side Interaction</a:t>
            </a:r>
          </a:p>
        </p:txBody>
      </p:sp>
      <p:sp>
        <p:nvSpPr>
          <p:cNvPr id="26" name="Rectangle 25">
            <a:extLst>
              <a:ext uri="{FF2B5EF4-FFF2-40B4-BE49-F238E27FC236}">
                <a16:creationId xmlns:a16="http://schemas.microsoft.com/office/drawing/2014/main" id="{413A3731-9048-6D3E-5B0E-50156C2D2193}"/>
              </a:ext>
            </a:extLst>
          </p:cNvPr>
          <p:cNvSpPr/>
          <p:nvPr/>
        </p:nvSpPr>
        <p:spPr>
          <a:xfrm>
            <a:off x="543373" y="4440972"/>
            <a:ext cx="8330422" cy="1752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AE789DAF-929E-C2EF-2B8E-5F2DB44CDB32}"/>
              </a:ext>
            </a:extLst>
          </p:cNvPr>
          <p:cNvSpPr txBox="1"/>
          <p:nvPr/>
        </p:nvSpPr>
        <p:spPr>
          <a:xfrm>
            <a:off x="665618" y="4526817"/>
            <a:ext cx="8203144" cy="1477328"/>
          </a:xfrm>
          <a:prstGeom prst="rect">
            <a:avLst/>
          </a:prstGeom>
          <a:noFill/>
        </p:spPr>
        <p:txBody>
          <a:bodyPr wrap="square">
            <a:spAutoFit/>
          </a:bodyPr>
          <a:lstStyle/>
          <a:p>
            <a:pPr marL="298450" marR="5080" indent="-285750">
              <a:spcBef>
                <a:spcPts val="260"/>
              </a:spcBef>
              <a:buFontTx/>
              <a:buChar char="-"/>
            </a:pPr>
            <a:r>
              <a:rPr lang="en-US" sz="1600" spc="-45" dirty="0">
                <a:solidFill>
                  <a:srgbClr val="404040"/>
                </a:solidFill>
                <a:latin typeface="GT America Condensed" pitchFamily="2" charset="77"/>
                <a:cs typeface="Arial"/>
              </a:rPr>
              <a:t>How often do members of your executive team &amp; Board initiate contact with the buy side?</a:t>
            </a:r>
          </a:p>
          <a:p>
            <a:pPr marL="298450" marR="5080" indent="-285750">
              <a:spcBef>
                <a:spcPts val="260"/>
              </a:spcBef>
              <a:buFontTx/>
              <a:buChar char="-"/>
            </a:pPr>
            <a:r>
              <a:rPr lang="en-US" sz="1600" spc="-45" dirty="0">
                <a:solidFill>
                  <a:srgbClr val="404040"/>
                </a:solidFill>
                <a:latin typeface="GT America Condensed" pitchFamily="2" charset="77"/>
                <a:cs typeface="Arial"/>
              </a:rPr>
              <a:t>In which areas of your IR work has digitization had the most positive impact?</a:t>
            </a:r>
          </a:p>
          <a:p>
            <a:pPr marL="298450" marR="5080" indent="-285750">
              <a:spcBef>
                <a:spcPts val="260"/>
              </a:spcBef>
              <a:buFontTx/>
              <a:buChar char="-"/>
            </a:pPr>
            <a:r>
              <a:rPr lang="en-US" sz="1600" spc="-45" dirty="0">
                <a:solidFill>
                  <a:srgbClr val="404040"/>
                </a:solidFill>
                <a:latin typeface="GT America Condensed" pitchFamily="2" charset="77"/>
                <a:cs typeface="Arial"/>
              </a:rPr>
              <a:t>Which attributes are most important for successful investor engagement? </a:t>
            </a:r>
          </a:p>
          <a:p>
            <a:pPr marL="298450" marR="5080" indent="-285750">
              <a:spcBef>
                <a:spcPts val="260"/>
              </a:spcBef>
              <a:buFontTx/>
              <a:buChar char="-"/>
            </a:pPr>
            <a:r>
              <a:rPr lang="en-GB" sz="1600" spc="-45" dirty="0">
                <a:solidFill>
                  <a:srgbClr val="404040"/>
                </a:solidFill>
                <a:latin typeface="GT America Condensed" pitchFamily="2" charset="77"/>
                <a:cs typeface="Arial"/>
              </a:rPr>
              <a:t>How many sell-side firms publish research about your company?</a:t>
            </a:r>
          </a:p>
          <a:p>
            <a:pPr marL="298450" marR="5080" indent="-285750">
              <a:spcBef>
                <a:spcPts val="260"/>
              </a:spcBef>
              <a:buFontTx/>
              <a:buChar char="-"/>
            </a:pPr>
            <a:r>
              <a:rPr lang="en-GB" sz="1600" spc="-45" dirty="0">
                <a:solidFill>
                  <a:srgbClr val="404040"/>
                </a:solidFill>
                <a:latin typeface="GT America Condensed" pitchFamily="2" charset="77"/>
                <a:cs typeface="Arial"/>
              </a:rPr>
              <a:t>Are you actively trying to increase the number of sell-side firms that follow your company?</a:t>
            </a:r>
          </a:p>
        </p:txBody>
      </p:sp>
      <p:sp>
        <p:nvSpPr>
          <p:cNvPr id="30" name="Rectangle 29">
            <a:extLst>
              <a:ext uri="{FF2B5EF4-FFF2-40B4-BE49-F238E27FC236}">
                <a16:creationId xmlns:a16="http://schemas.microsoft.com/office/drawing/2014/main" id="{659F3461-BBF0-E740-00D1-C0B6220ED8B8}"/>
              </a:ext>
            </a:extLst>
          </p:cNvPr>
          <p:cNvSpPr/>
          <p:nvPr/>
        </p:nvSpPr>
        <p:spPr>
          <a:xfrm>
            <a:off x="543373" y="6340420"/>
            <a:ext cx="8330422" cy="45770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GT America Condensed" pitchFamily="2" charset="77"/>
                <a:cs typeface="Arial"/>
              </a:rPr>
              <a:t>Executive Interaction</a:t>
            </a:r>
          </a:p>
        </p:txBody>
      </p:sp>
      <p:sp>
        <p:nvSpPr>
          <p:cNvPr id="31" name="Rectangle 30">
            <a:extLst>
              <a:ext uri="{FF2B5EF4-FFF2-40B4-BE49-F238E27FC236}">
                <a16:creationId xmlns:a16="http://schemas.microsoft.com/office/drawing/2014/main" id="{4BAF960A-A005-6F85-55D9-692B118B9A59}"/>
              </a:ext>
            </a:extLst>
          </p:cNvPr>
          <p:cNvSpPr/>
          <p:nvPr/>
        </p:nvSpPr>
        <p:spPr>
          <a:xfrm>
            <a:off x="543373" y="6796070"/>
            <a:ext cx="8330422" cy="87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860EB0A-F64F-64AE-0C10-A37C20C2C1E4}"/>
              </a:ext>
            </a:extLst>
          </p:cNvPr>
          <p:cNvSpPr txBox="1"/>
          <p:nvPr/>
        </p:nvSpPr>
        <p:spPr>
          <a:xfrm>
            <a:off x="637651" y="6881830"/>
            <a:ext cx="8203144" cy="623248"/>
          </a:xfrm>
          <a:prstGeom prst="rect">
            <a:avLst/>
          </a:prstGeom>
          <a:noFill/>
        </p:spPr>
        <p:txBody>
          <a:bodyPr wrap="square">
            <a:spAutoFit/>
          </a:bodyPr>
          <a:lstStyle/>
          <a:p>
            <a:pPr marL="298450" marR="5080" indent="-285750">
              <a:spcBef>
                <a:spcPts val="260"/>
              </a:spcBef>
              <a:buFontTx/>
              <a:buChar char="-"/>
            </a:pPr>
            <a:r>
              <a:rPr lang="en-GB" sz="1600" spc="-45" dirty="0">
                <a:solidFill>
                  <a:srgbClr val="404040"/>
                </a:solidFill>
                <a:latin typeface="GT America Condensed" pitchFamily="2" charset="77"/>
                <a:cs typeface="Arial"/>
              </a:rPr>
              <a:t>On average, how often do executive teams initiate contact with the buy side and the sell side?</a:t>
            </a:r>
          </a:p>
          <a:p>
            <a:pPr marL="298450" marR="5080" indent="-285750">
              <a:spcBef>
                <a:spcPts val="260"/>
              </a:spcBef>
              <a:buFontTx/>
              <a:buChar char="-"/>
            </a:pPr>
            <a:r>
              <a:rPr lang="en-GB" sz="1600" spc="-45" dirty="0">
                <a:solidFill>
                  <a:srgbClr val="404040"/>
                </a:solidFill>
                <a:latin typeface="GT America Condensed" pitchFamily="2" charset="77"/>
                <a:cs typeface="Arial"/>
              </a:rPr>
              <a:t>Has there been a change in executive team interaction with the buy side and the sell side?</a:t>
            </a:r>
          </a:p>
        </p:txBody>
      </p:sp>
      <p:sp>
        <p:nvSpPr>
          <p:cNvPr id="42" name="Rectangle 41">
            <a:extLst>
              <a:ext uri="{FF2B5EF4-FFF2-40B4-BE49-F238E27FC236}">
                <a16:creationId xmlns:a16="http://schemas.microsoft.com/office/drawing/2014/main" id="{F10AE99B-DF42-7F80-DD8A-115A7A994C3D}"/>
              </a:ext>
            </a:extLst>
          </p:cNvPr>
          <p:cNvSpPr/>
          <p:nvPr/>
        </p:nvSpPr>
        <p:spPr>
          <a:xfrm>
            <a:off x="9455262" y="6835462"/>
            <a:ext cx="8330422" cy="87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AC5E84F7-BEFD-2573-D91A-E5D013D62700}"/>
              </a:ext>
            </a:extLst>
          </p:cNvPr>
          <p:cNvSpPr/>
          <p:nvPr/>
        </p:nvSpPr>
        <p:spPr>
          <a:xfrm>
            <a:off x="510373" y="8033361"/>
            <a:ext cx="3385766" cy="127670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GT America Condensed" pitchFamily="2" charset="77"/>
                <a:cs typeface="Arial"/>
              </a:rPr>
              <a:t>LISTS OF  “THE BEST”</a:t>
            </a:r>
          </a:p>
        </p:txBody>
      </p:sp>
      <p:sp>
        <p:nvSpPr>
          <p:cNvPr id="45" name="Right Arrow 44">
            <a:extLst>
              <a:ext uri="{FF2B5EF4-FFF2-40B4-BE49-F238E27FC236}">
                <a16:creationId xmlns:a16="http://schemas.microsoft.com/office/drawing/2014/main" id="{59FB5DF5-B84F-654B-77DA-8F2A72E9CE58}"/>
              </a:ext>
            </a:extLst>
          </p:cNvPr>
          <p:cNvSpPr/>
          <p:nvPr/>
        </p:nvSpPr>
        <p:spPr>
          <a:xfrm>
            <a:off x="4178148" y="8548313"/>
            <a:ext cx="561075" cy="246800"/>
          </a:xfrm>
          <a:prstGeom prst="rightArrow">
            <a:avLst/>
          </a:prstGeom>
          <a:solidFill>
            <a:srgbClr val="80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FD03BD6B-0B6F-11A4-ABE4-0718C01EFE5B}"/>
              </a:ext>
            </a:extLst>
          </p:cNvPr>
          <p:cNvSpPr/>
          <p:nvPr/>
        </p:nvSpPr>
        <p:spPr>
          <a:xfrm>
            <a:off x="4973427" y="7958585"/>
            <a:ext cx="4296272" cy="1596641"/>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972659CA-F2A0-F1AA-46BF-5ACB647CF24F}"/>
              </a:ext>
            </a:extLst>
          </p:cNvPr>
          <p:cNvSpPr txBox="1"/>
          <p:nvPr/>
        </p:nvSpPr>
        <p:spPr>
          <a:xfrm>
            <a:off x="5110918" y="8363883"/>
            <a:ext cx="4129539" cy="623248"/>
          </a:xfrm>
          <a:prstGeom prst="rect">
            <a:avLst/>
          </a:prstGeom>
          <a:noFill/>
        </p:spPr>
        <p:txBody>
          <a:bodyPr wrap="square">
            <a:spAutoFit/>
          </a:bodyPr>
          <a:lstStyle/>
          <a:p>
            <a:pPr marL="12700" marR="5080" algn="ctr">
              <a:spcBef>
                <a:spcPts val="260"/>
              </a:spcBef>
            </a:pPr>
            <a:r>
              <a:rPr lang="en-GB" sz="1600" spc="-45" dirty="0">
                <a:solidFill>
                  <a:srgbClr val="404040"/>
                </a:solidFill>
                <a:latin typeface="GT America Condensed" pitchFamily="2" charset="77"/>
                <a:cs typeface="Arial"/>
              </a:rPr>
              <a:t>Best sell-side analysts:</a:t>
            </a:r>
          </a:p>
          <a:p>
            <a:pPr marL="12700" marR="5080" algn="ctr">
              <a:spcBef>
                <a:spcPts val="260"/>
              </a:spcBef>
            </a:pPr>
            <a:r>
              <a:rPr lang="en-GB" sz="1600" spc="-45" dirty="0">
                <a:solidFill>
                  <a:srgbClr val="404040"/>
                </a:solidFill>
                <a:latin typeface="GT America Condensed" pitchFamily="2" charset="77"/>
                <a:cs typeface="Arial"/>
              </a:rPr>
              <a:t>Institutional Investor’s Research Team rankings</a:t>
            </a:r>
          </a:p>
        </p:txBody>
      </p:sp>
      <p:sp>
        <p:nvSpPr>
          <p:cNvPr id="52" name="Rectangle 51">
            <a:extLst>
              <a:ext uri="{FF2B5EF4-FFF2-40B4-BE49-F238E27FC236}">
                <a16:creationId xmlns:a16="http://schemas.microsoft.com/office/drawing/2014/main" id="{6CEF3BCC-B07C-1C04-0AF4-46BBC48CE55E}"/>
              </a:ext>
            </a:extLst>
          </p:cNvPr>
          <p:cNvSpPr/>
          <p:nvPr/>
        </p:nvSpPr>
        <p:spPr>
          <a:xfrm>
            <a:off x="9401138" y="7953680"/>
            <a:ext cx="4296272" cy="1596641"/>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0E04D9C7-6171-2819-24FD-7C03FCE1FA28}"/>
              </a:ext>
            </a:extLst>
          </p:cNvPr>
          <p:cNvSpPr txBox="1"/>
          <p:nvPr/>
        </p:nvSpPr>
        <p:spPr>
          <a:xfrm>
            <a:off x="9490934" y="8360089"/>
            <a:ext cx="4129539" cy="623248"/>
          </a:xfrm>
          <a:prstGeom prst="rect">
            <a:avLst/>
          </a:prstGeom>
          <a:noFill/>
        </p:spPr>
        <p:txBody>
          <a:bodyPr wrap="square">
            <a:spAutoFit/>
          </a:bodyPr>
          <a:lstStyle/>
          <a:p>
            <a:pPr marL="12700" marR="5080" algn="ctr">
              <a:spcBef>
                <a:spcPts val="260"/>
              </a:spcBef>
            </a:pPr>
            <a:r>
              <a:rPr lang="en-GB" sz="1600" spc="-45" dirty="0">
                <a:solidFill>
                  <a:srgbClr val="404040"/>
                </a:solidFill>
                <a:latin typeface="GT America Condensed" pitchFamily="2" charset="77"/>
                <a:cs typeface="Arial"/>
              </a:rPr>
              <a:t>Sell-side firms providing the best coverage  </a:t>
            </a:r>
          </a:p>
          <a:p>
            <a:pPr marL="12700" marR="5080" algn="ctr">
              <a:spcBef>
                <a:spcPts val="260"/>
              </a:spcBef>
            </a:pPr>
            <a:r>
              <a:rPr lang="en-GB" sz="1600" spc="-45" dirty="0">
                <a:solidFill>
                  <a:srgbClr val="404040"/>
                </a:solidFill>
                <a:latin typeface="GT America Condensed" pitchFamily="2" charset="77"/>
                <a:cs typeface="Arial"/>
              </a:rPr>
              <a:t>(overall and sector level)</a:t>
            </a:r>
          </a:p>
        </p:txBody>
      </p:sp>
      <p:sp>
        <p:nvSpPr>
          <p:cNvPr id="56" name="Rectangle 55">
            <a:extLst>
              <a:ext uri="{FF2B5EF4-FFF2-40B4-BE49-F238E27FC236}">
                <a16:creationId xmlns:a16="http://schemas.microsoft.com/office/drawing/2014/main" id="{FC00E6B3-B066-2EAD-6671-0D78969408B8}"/>
              </a:ext>
            </a:extLst>
          </p:cNvPr>
          <p:cNvSpPr/>
          <p:nvPr/>
        </p:nvSpPr>
        <p:spPr>
          <a:xfrm>
            <a:off x="13828849" y="7944886"/>
            <a:ext cx="4087895" cy="1596641"/>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55A9D63B-2910-6B36-7C9F-626EEDE44D93}"/>
              </a:ext>
            </a:extLst>
          </p:cNvPr>
          <p:cNvSpPr txBox="1"/>
          <p:nvPr/>
        </p:nvSpPr>
        <p:spPr>
          <a:xfrm>
            <a:off x="13882973" y="8373210"/>
            <a:ext cx="4129539" cy="584775"/>
          </a:xfrm>
          <a:prstGeom prst="rect">
            <a:avLst/>
          </a:prstGeom>
          <a:noFill/>
        </p:spPr>
        <p:txBody>
          <a:bodyPr wrap="square">
            <a:spAutoFit/>
          </a:bodyPr>
          <a:lstStyle/>
          <a:p>
            <a:pPr marL="12700" marR="5080" algn="ctr">
              <a:spcBef>
                <a:spcPts val="260"/>
              </a:spcBef>
            </a:pPr>
            <a:r>
              <a:rPr lang="en-GB" sz="1600" spc="-45" dirty="0">
                <a:solidFill>
                  <a:srgbClr val="404040"/>
                </a:solidFill>
                <a:latin typeface="GT America Condensed" pitchFamily="2" charset="77"/>
                <a:cs typeface="Arial"/>
              </a:rPr>
              <a:t>Sell-side firms asked about most knowledgeable </a:t>
            </a:r>
            <a:br>
              <a:rPr lang="en-GB" sz="1600" spc="-45" dirty="0">
                <a:solidFill>
                  <a:srgbClr val="404040"/>
                </a:solidFill>
                <a:latin typeface="GT America Condensed" pitchFamily="2" charset="77"/>
                <a:cs typeface="Arial"/>
              </a:rPr>
            </a:br>
            <a:r>
              <a:rPr lang="en-GB" sz="1600" spc="-45" dirty="0">
                <a:solidFill>
                  <a:srgbClr val="404040"/>
                </a:solidFill>
                <a:latin typeface="GT America Condensed" pitchFamily="2" charset="77"/>
                <a:cs typeface="Arial"/>
              </a:rPr>
              <a:t>buy-side firms  (overall and sector level)</a:t>
            </a:r>
          </a:p>
        </p:txBody>
      </p:sp>
      <p:sp>
        <p:nvSpPr>
          <p:cNvPr id="17" name="Rectangle 16">
            <a:extLst>
              <a:ext uri="{FF2B5EF4-FFF2-40B4-BE49-F238E27FC236}">
                <a16:creationId xmlns:a16="http://schemas.microsoft.com/office/drawing/2014/main" id="{070FA4C0-30E7-7DA5-5822-F64FD96A27C6}"/>
              </a:ext>
            </a:extLst>
          </p:cNvPr>
          <p:cNvSpPr/>
          <p:nvPr/>
        </p:nvSpPr>
        <p:spPr>
          <a:xfrm>
            <a:off x="9269698" y="1816280"/>
            <a:ext cx="8647046" cy="5984427"/>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03B5C48-5BD6-2E9F-9329-EFEC60AA2D80}"/>
              </a:ext>
            </a:extLst>
          </p:cNvPr>
          <p:cNvSpPr/>
          <p:nvPr/>
        </p:nvSpPr>
        <p:spPr>
          <a:xfrm>
            <a:off x="9427295" y="1970041"/>
            <a:ext cx="8330422" cy="457703"/>
          </a:xfrm>
          <a:prstGeom prst="rect">
            <a:avLst/>
          </a:prstGeom>
          <a:solidFill>
            <a:srgbClr val="F16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GT America Condensed" pitchFamily="2" charset="77"/>
                <a:cs typeface="Arial"/>
              </a:rPr>
              <a:t>ON AVERAGE OVER THE PAST YEAR, COMPANIES MADE PRESENTATIONS AT:</a:t>
            </a:r>
          </a:p>
        </p:txBody>
      </p:sp>
      <p:sp>
        <p:nvSpPr>
          <p:cNvPr id="19" name="Rectangle 18">
            <a:extLst>
              <a:ext uri="{FF2B5EF4-FFF2-40B4-BE49-F238E27FC236}">
                <a16:creationId xmlns:a16="http://schemas.microsoft.com/office/drawing/2014/main" id="{9F2ED135-1E74-8087-C58D-D38794C1EF40}"/>
              </a:ext>
            </a:extLst>
          </p:cNvPr>
          <p:cNvSpPr/>
          <p:nvPr/>
        </p:nvSpPr>
        <p:spPr>
          <a:xfrm>
            <a:off x="9427295" y="3127939"/>
            <a:ext cx="8330422" cy="1338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7D6885F-AC18-B776-3244-4D11618C779C}"/>
              </a:ext>
            </a:extLst>
          </p:cNvPr>
          <p:cNvSpPr txBox="1"/>
          <p:nvPr/>
        </p:nvSpPr>
        <p:spPr>
          <a:xfrm>
            <a:off x="11817420" y="2659656"/>
            <a:ext cx="1755717" cy="338554"/>
          </a:xfrm>
          <a:prstGeom prst="rect">
            <a:avLst/>
          </a:prstGeom>
          <a:noFill/>
        </p:spPr>
        <p:txBody>
          <a:bodyPr wrap="square">
            <a:spAutoFit/>
          </a:bodyPr>
          <a:lstStyle/>
          <a:p>
            <a:pPr marL="12700" marR="5080">
              <a:spcBef>
                <a:spcPts val="260"/>
              </a:spcBef>
            </a:pPr>
            <a:r>
              <a:rPr lang="en-GB" sz="1600" spc="-45" dirty="0">
                <a:latin typeface="GT America Condensed" pitchFamily="2" charset="77"/>
                <a:cs typeface="Arial"/>
              </a:rPr>
              <a:t>CEO is present at:</a:t>
            </a:r>
          </a:p>
        </p:txBody>
      </p:sp>
      <p:sp>
        <p:nvSpPr>
          <p:cNvPr id="21" name="TextBox 20">
            <a:extLst>
              <a:ext uri="{FF2B5EF4-FFF2-40B4-BE49-F238E27FC236}">
                <a16:creationId xmlns:a16="http://schemas.microsoft.com/office/drawing/2014/main" id="{D9FE04C2-BAB4-786B-F540-281FE6A8C401}"/>
              </a:ext>
            </a:extLst>
          </p:cNvPr>
          <p:cNvSpPr txBox="1"/>
          <p:nvPr/>
        </p:nvSpPr>
        <p:spPr>
          <a:xfrm>
            <a:off x="13793297" y="2658155"/>
            <a:ext cx="1755717" cy="338554"/>
          </a:xfrm>
          <a:prstGeom prst="rect">
            <a:avLst/>
          </a:prstGeom>
          <a:noFill/>
        </p:spPr>
        <p:txBody>
          <a:bodyPr wrap="square">
            <a:spAutoFit/>
          </a:bodyPr>
          <a:lstStyle/>
          <a:p>
            <a:pPr marL="12700" marR="5080">
              <a:spcBef>
                <a:spcPts val="260"/>
              </a:spcBef>
            </a:pPr>
            <a:r>
              <a:rPr lang="en-GB" sz="1600" spc="-45" dirty="0">
                <a:latin typeface="GT America Condensed" pitchFamily="2" charset="77"/>
                <a:cs typeface="Arial"/>
              </a:rPr>
              <a:t>CFO is present at:</a:t>
            </a:r>
          </a:p>
        </p:txBody>
      </p:sp>
      <p:sp>
        <p:nvSpPr>
          <p:cNvPr id="22" name="TextBox 21">
            <a:extLst>
              <a:ext uri="{FF2B5EF4-FFF2-40B4-BE49-F238E27FC236}">
                <a16:creationId xmlns:a16="http://schemas.microsoft.com/office/drawing/2014/main" id="{8804C2E3-3C2B-CFB1-EBD3-1C06321CD6AE}"/>
              </a:ext>
            </a:extLst>
          </p:cNvPr>
          <p:cNvSpPr txBox="1"/>
          <p:nvPr/>
        </p:nvSpPr>
        <p:spPr>
          <a:xfrm>
            <a:off x="9748322" y="3351228"/>
            <a:ext cx="2185063" cy="584775"/>
          </a:xfrm>
          <a:prstGeom prst="rect">
            <a:avLst/>
          </a:prstGeom>
          <a:noFill/>
        </p:spPr>
        <p:txBody>
          <a:bodyPr wrap="square">
            <a:spAutoFit/>
          </a:bodyPr>
          <a:lstStyle/>
          <a:p>
            <a:pPr marL="12700" marR="5080">
              <a:spcBef>
                <a:spcPts val="260"/>
              </a:spcBef>
            </a:pPr>
            <a:r>
              <a:rPr lang="en-GB" sz="1600" spc="-45" dirty="0">
                <a:latin typeface="GT America Condensed" pitchFamily="2" charset="77"/>
                <a:cs typeface="Arial"/>
              </a:rPr>
              <a:t>233 one-on-one meetings/phone calls</a:t>
            </a:r>
          </a:p>
        </p:txBody>
      </p:sp>
      <p:sp>
        <p:nvSpPr>
          <p:cNvPr id="23" name="TextBox 22">
            <a:extLst>
              <a:ext uri="{FF2B5EF4-FFF2-40B4-BE49-F238E27FC236}">
                <a16:creationId xmlns:a16="http://schemas.microsoft.com/office/drawing/2014/main" id="{6DCB9FDD-38F6-9033-250A-A6163A9AC38C}"/>
              </a:ext>
            </a:extLst>
          </p:cNvPr>
          <p:cNvSpPr txBox="1"/>
          <p:nvPr/>
        </p:nvSpPr>
        <p:spPr>
          <a:xfrm>
            <a:off x="9748322" y="4865582"/>
            <a:ext cx="1755718" cy="584775"/>
          </a:xfrm>
          <a:prstGeom prst="rect">
            <a:avLst/>
          </a:prstGeom>
          <a:noFill/>
        </p:spPr>
        <p:txBody>
          <a:bodyPr wrap="square">
            <a:spAutoFit/>
          </a:bodyPr>
          <a:lstStyle/>
          <a:p>
            <a:pPr marL="12700" marR="5080">
              <a:spcBef>
                <a:spcPts val="260"/>
              </a:spcBef>
            </a:pPr>
            <a:r>
              <a:rPr lang="en-GB" sz="1600" spc="-45" dirty="0">
                <a:latin typeface="GT America Condensed" pitchFamily="2" charset="77"/>
                <a:cs typeface="Arial"/>
              </a:rPr>
              <a:t>99 events sponsored by a sell-side firm</a:t>
            </a:r>
          </a:p>
        </p:txBody>
      </p:sp>
      <p:sp>
        <p:nvSpPr>
          <p:cNvPr id="24" name="Rectangle 23">
            <a:extLst>
              <a:ext uri="{FF2B5EF4-FFF2-40B4-BE49-F238E27FC236}">
                <a16:creationId xmlns:a16="http://schemas.microsoft.com/office/drawing/2014/main" id="{9D9CBA91-3798-968F-06D4-6601928281F2}"/>
              </a:ext>
            </a:extLst>
          </p:cNvPr>
          <p:cNvSpPr/>
          <p:nvPr/>
        </p:nvSpPr>
        <p:spPr>
          <a:xfrm>
            <a:off x="9427295" y="5827204"/>
            <a:ext cx="8330422" cy="1338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092537F-4F02-C7E3-9095-ED722CE55FBD}"/>
              </a:ext>
            </a:extLst>
          </p:cNvPr>
          <p:cNvSpPr txBox="1"/>
          <p:nvPr/>
        </p:nvSpPr>
        <p:spPr>
          <a:xfrm>
            <a:off x="9748323" y="6050493"/>
            <a:ext cx="1755717" cy="584775"/>
          </a:xfrm>
          <a:prstGeom prst="rect">
            <a:avLst/>
          </a:prstGeom>
          <a:noFill/>
        </p:spPr>
        <p:txBody>
          <a:bodyPr wrap="square">
            <a:spAutoFit/>
          </a:bodyPr>
          <a:lstStyle/>
          <a:p>
            <a:pPr marL="12700" marR="5080">
              <a:spcBef>
                <a:spcPts val="260"/>
              </a:spcBef>
            </a:pPr>
            <a:r>
              <a:rPr lang="en-GB" sz="1600" spc="-45" dirty="0">
                <a:latin typeface="GT America Condensed" pitchFamily="2" charset="77"/>
                <a:cs typeface="Arial"/>
              </a:rPr>
              <a:t>49 events sponsored by my company</a:t>
            </a:r>
          </a:p>
        </p:txBody>
      </p:sp>
      <p:sp>
        <p:nvSpPr>
          <p:cNvPr id="29" name="TextBox 28">
            <a:extLst>
              <a:ext uri="{FF2B5EF4-FFF2-40B4-BE49-F238E27FC236}">
                <a16:creationId xmlns:a16="http://schemas.microsoft.com/office/drawing/2014/main" id="{3287C26E-0D3E-6461-332D-8D873557DDA0}"/>
              </a:ext>
            </a:extLst>
          </p:cNvPr>
          <p:cNvSpPr txBox="1"/>
          <p:nvPr/>
        </p:nvSpPr>
        <p:spPr>
          <a:xfrm>
            <a:off x="11744379" y="3116735"/>
            <a:ext cx="1701706" cy="1015663"/>
          </a:xfrm>
          <a:prstGeom prst="rect">
            <a:avLst/>
          </a:prstGeom>
          <a:noFill/>
        </p:spPr>
        <p:txBody>
          <a:bodyPr wrap="square" rtlCol="0">
            <a:spAutoFit/>
          </a:bodyPr>
          <a:lstStyle/>
          <a:p>
            <a:pPr algn="ctr"/>
            <a:r>
              <a:rPr lang="en-US" sz="6000" dirty="0">
                <a:solidFill>
                  <a:srgbClr val="F16029"/>
                </a:solidFill>
                <a:latin typeface="GT America Condensed" pitchFamily="2" charset="77"/>
              </a:rPr>
              <a:t>24</a:t>
            </a:r>
            <a:r>
              <a:rPr lang="en-US" sz="3200" dirty="0">
                <a:solidFill>
                  <a:srgbClr val="F16029"/>
                </a:solidFill>
                <a:latin typeface="GT America Condensed" pitchFamily="2" charset="77"/>
              </a:rPr>
              <a:t>%</a:t>
            </a:r>
          </a:p>
        </p:txBody>
      </p:sp>
      <p:sp>
        <p:nvSpPr>
          <p:cNvPr id="46" name="TextBox 45">
            <a:extLst>
              <a:ext uri="{FF2B5EF4-FFF2-40B4-BE49-F238E27FC236}">
                <a16:creationId xmlns:a16="http://schemas.microsoft.com/office/drawing/2014/main" id="{09F5AF8D-3187-A744-B9C0-8B92974DD049}"/>
              </a:ext>
            </a:extLst>
          </p:cNvPr>
          <p:cNvSpPr txBox="1"/>
          <p:nvPr/>
        </p:nvSpPr>
        <p:spPr>
          <a:xfrm>
            <a:off x="13689000" y="3076078"/>
            <a:ext cx="1701706" cy="1015663"/>
          </a:xfrm>
          <a:prstGeom prst="rect">
            <a:avLst/>
          </a:prstGeom>
          <a:noFill/>
        </p:spPr>
        <p:txBody>
          <a:bodyPr wrap="square" rtlCol="0">
            <a:spAutoFit/>
          </a:bodyPr>
          <a:lstStyle/>
          <a:p>
            <a:pPr algn="ctr"/>
            <a:r>
              <a:rPr lang="en-US" sz="6000" dirty="0">
                <a:solidFill>
                  <a:srgbClr val="F16029"/>
                </a:solidFill>
                <a:latin typeface="GT America Condensed" pitchFamily="2" charset="77"/>
              </a:rPr>
              <a:t>41</a:t>
            </a:r>
            <a:r>
              <a:rPr lang="en-US" sz="3200" dirty="0">
                <a:solidFill>
                  <a:srgbClr val="F16029"/>
                </a:solidFill>
                <a:latin typeface="GT America Condensed" pitchFamily="2" charset="77"/>
              </a:rPr>
              <a:t>%</a:t>
            </a:r>
          </a:p>
        </p:txBody>
      </p:sp>
      <p:sp>
        <p:nvSpPr>
          <p:cNvPr id="49" name="TextBox 48">
            <a:extLst>
              <a:ext uri="{FF2B5EF4-FFF2-40B4-BE49-F238E27FC236}">
                <a16:creationId xmlns:a16="http://schemas.microsoft.com/office/drawing/2014/main" id="{BE9B4886-F5B7-CA0D-6B63-CA714CBDDA40}"/>
              </a:ext>
            </a:extLst>
          </p:cNvPr>
          <p:cNvSpPr txBox="1"/>
          <p:nvPr/>
        </p:nvSpPr>
        <p:spPr>
          <a:xfrm>
            <a:off x="11744379" y="4501675"/>
            <a:ext cx="1701706" cy="1015663"/>
          </a:xfrm>
          <a:prstGeom prst="rect">
            <a:avLst/>
          </a:prstGeom>
          <a:noFill/>
        </p:spPr>
        <p:txBody>
          <a:bodyPr wrap="square" rtlCol="0">
            <a:spAutoFit/>
          </a:bodyPr>
          <a:lstStyle/>
          <a:p>
            <a:pPr algn="ctr"/>
            <a:r>
              <a:rPr lang="en-US" sz="6000" dirty="0">
                <a:solidFill>
                  <a:srgbClr val="F16029"/>
                </a:solidFill>
                <a:latin typeface="GT America Condensed" pitchFamily="2" charset="77"/>
              </a:rPr>
              <a:t>32</a:t>
            </a:r>
            <a:r>
              <a:rPr lang="en-US" sz="3200" dirty="0">
                <a:solidFill>
                  <a:srgbClr val="F16029"/>
                </a:solidFill>
                <a:latin typeface="GT America Condensed" pitchFamily="2" charset="77"/>
              </a:rPr>
              <a:t>%</a:t>
            </a:r>
          </a:p>
        </p:txBody>
      </p:sp>
      <p:sp>
        <p:nvSpPr>
          <p:cNvPr id="50" name="TextBox 49">
            <a:extLst>
              <a:ext uri="{FF2B5EF4-FFF2-40B4-BE49-F238E27FC236}">
                <a16:creationId xmlns:a16="http://schemas.microsoft.com/office/drawing/2014/main" id="{125E1150-68C3-064F-2D1C-CC08E9F88545}"/>
              </a:ext>
            </a:extLst>
          </p:cNvPr>
          <p:cNvSpPr txBox="1"/>
          <p:nvPr/>
        </p:nvSpPr>
        <p:spPr>
          <a:xfrm>
            <a:off x="13689000" y="4461018"/>
            <a:ext cx="1701706" cy="1015663"/>
          </a:xfrm>
          <a:prstGeom prst="rect">
            <a:avLst/>
          </a:prstGeom>
          <a:noFill/>
        </p:spPr>
        <p:txBody>
          <a:bodyPr wrap="square" rtlCol="0">
            <a:spAutoFit/>
          </a:bodyPr>
          <a:lstStyle/>
          <a:p>
            <a:pPr algn="ctr"/>
            <a:r>
              <a:rPr lang="en-US" sz="6000" dirty="0">
                <a:solidFill>
                  <a:srgbClr val="F16029"/>
                </a:solidFill>
                <a:latin typeface="GT America Condensed" pitchFamily="2" charset="77"/>
              </a:rPr>
              <a:t>48</a:t>
            </a:r>
            <a:r>
              <a:rPr lang="en-US" sz="3200" dirty="0">
                <a:solidFill>
                  <a:srgbClr val="F16029"/>
                </a:solidFill>
                <a:latin typeface="GT America Condensed" pitchFamily="2" charset="77"/>
              </a:rPr>
              <a:t>%</a:t>
            </a:r>
          </a:p>
        </p:txBody>
      </p:sp>
      <p:sp>
        <p:nvSpPr>
          <p:cNvPr id="55" name="TextBox 54">
            <a:extLst>
              <a:ext uri="{FF2B5EF4-FFF2-40B4-BE49-F238E27FC236}">
                <a16:creationId xmlns:a16="http://schemas.microsoft.com/office/drawing/2014/main" id="{1015CC02-8456-EEF9-4462-E483C6664267}"/>
              </a:ext>
            </a:extLst>
          </p:cNvPr>
          <p:cNvSpPr txBox="1"/>
          <p:nvPr/>
        </p:nvSpPr>
        <p:spPr>
          <a:xfrm>
            <a:off x="11744379" y="5867861"/>
            <a:ext cx="1701706" cy="1015663"/>
          </a:xfrm>
          <a:prstGeom prst="rect">
            <a:avLst/>
          </a:prstGeom>
          <a:noFill/>
        </p:spPr>
        <p:txBody>
          <a:bodyPr wrap="square" rtlCol="0">
            <a:spAutoFit/>
          </a:bodyPr>
          <a:lstStyle/>
          <a:p>
            <a:pPr algn="ctr"/>
            <a:r>
              <a:rPr lang="en-US" sz="6000" dirty="0">
                <a:solidFill>
                  <a:srgbClr val="F16029"/>
                </a:solidFill>
                <a:latin typeface="GT America Condensed" pitchFamily="2" charset="77"/>
              </a:rPr>
              <a:t>53</a:t>
            </a:r>
            <a:r>
              <a:rPr lang="en-US" sz="3200" dirty="0">
                <a:solidFill>
                  <a:srgbClr val="F16029"/>
                </a:solidFill>
                <a:latin typeface="GT America Condensed" pitchFamily="2" charset="77"/>
              </a:rPr>
              <a:t>%</a:t>
            </a:r>
          </a:p>
        </p:txBody>
      </p:sp>
      <p:sp>
        <p:nvSpPr>
          <p:cNvPr id="59" name="TextBox 58">
            <a:extLst>
              <a:ext uri="{FF2B5EF4-FFF2-40B4-BE49-F238E27FC236}">
                <a16:creationId xmlns:a16="http://schemas.microsoft.com/office/drawing/2014/main" id="{2587D01D-D188-0899-3D26-7954BFF59FF7}"/>
              </a:ext>
            </a:extLst>
          </p:cNvPr>
          <p:cNvSpPr txBox="1"/>
          <p:nvPr/>
        </p:nvSpPr>
        <p:spPr>
          <a:xfrm>
            <a:off x="13689000" y="5827204"/>
            <a:ext cx="1701706" cy="1015663"/>
          </a:xfrm>
          <a:prstGeom prst="rect">
            <a:avLst/>
          </a:prstGeom>
          <a:noFill/>
        </p:spPr>
        <p:txBody>
          <a:bodyPr wrap="square" rtlCol="0">
            <a:spAutoFit/>
          </a:bodyPr>
          <a:lstStyle/>
          <a:p>
            <a:pPr algn="ctr"/>
            <a:r>
              <a:rPr lang="en-US" sz="6000" dirty="0">
                <a:solidFill>
                  <a:srgbClr val="F16029"/>
                </a:solidFill>
                <a:latin typeface="GT America Condensed" pitchFamily="2" charset="77"/>
              </a:rPr>
              <a:t>63</a:t>
            </a:r>
            <a:r>
              <a:rPr lang="en-US" sz="3200" dirty="0">
                <a:solidFill>
                  <a:srgbClr val="F16029"/>
                </a:solidFill>
                <a:latin typeface="GT America Condensed" pitchFamily="2" charset="77"/>
              </a:rPr>
              <a:t>%</a:t>
            </a:r>
          </a:p>
        </p:txBody>
      </p:sp>
      <p:sp>
        <p:nvSpPr>
          <p:cNvPr id="60" name="TextBox 59">
            <a:extLst>
              <a:ext uri="{FF2B5EF4-FFF2-40B4-BE49-F238E27FC236}">
                <a16:creationId xmlns:a16="http://schemas.microsoft.com/office/drawing/2014/main" id="{659E1CD1-E197-C91E-AE2A-E918FB52A14B}"/>
              </a:ext>
            </a:extLst>
          </p:cNvPr>
          <p:cNvSpPr txBox="1"/>
          <p:nvPr/>
        </p:nvSpPr>
        <p:spPr>
          <a:xfrm>
            <a:off x="11717373" y="3987860"/>
            <a:ext cx="1755717" cy="338554"/>
          </a:xfrm>
          <a:prstGeom prst="rect">
            <a:avLst/>
          </a:prstGeom>
          <a:noFill/>
        </p:spPr>
        <p:txBody>
          <a:bodyPr wrap="square">
            <a:spAutoFit/>
          </a:bodyPr>
          <a:lstStyle/>
          <a:p>
            <a:pPr marL="12700" marR="5080" algn="ctr">
              <a:spcBef>
                <a:spcPts val="260"/>
              </a:spcBef>
            </a:pPr>
            <a:r>
              <a:rPr lang="en-GB" sz="1600" spc="-45" dirty="0">
                <a:latin typeface="GT America Condensed" pitchFamily="2" charset="77"/>
                <a:cs typeface="Arial"/>
              </a:rPr>
              <a:t>Out of 233</a:t>
            </a:r>
          </a:p>
        </p:txBody>
      </p:sp>
      <p:sp>
        <p:nvSpPr>
          <p:cNvPr id="61" name="TextBox 60">
            <a:extLst>
              <a:ext uri="{FF2B5EF4-FFF2-40B4-BE49-F238E27FC236}">
                <a16:creationId xmlns:a16="http://schemas.microsoft.com/office/drawing/2014/main" id="{892B8801-8EF2-F990-483E-5E1A59E3646E}"/>
              </a:ext>
            </a:extLst>
          </p:cNvPr>
          <p:cNvSpPr txBox="1"/>
          <p:nvPr/>
        </p:nvSpPr>
        <p:spPr>
          <a:xfrm>
            <a:off x="13692914" y="3987860"/>
            <a:ext cx="1755717" cy="338554"/>
          </a:xfrm>
          <a:prstGeom prst="rect">
            <a:avLst/>
          </a:prstGeom>
          <a:noFill/>
        </p:spPr>
        <p:txBody>
          <a:bodyPr wrap="square">
            <a:spAutoFit/>
          </a:bodyPr>
          <a:lstStyle/>
          <a:p>
            <a:pPr marL="12700" marR="5080" algn="ctr">
              <a:spcBef>
                <a:spcPts val="260"/>
              </a:spcBef>
            </a:pPr>
            <a:r>
              <a:rPr lang="en-GB" sz="1600" spc="-45" dirty="0">
                <a:latin typeface="GT America Condensed" pitchFamily="2" charset="77"/>
                <a:cs typeface="Arial"/>
              </a:rPr>
              <a:t>Out of 233</a:t>
            </a:r>
          </a:p>
        </p:txBody>
      </p:sp>
      <p:sp>
        <p:nvSpPr>
          <p:cNvPr id="62" name="TextBox 61">
            <a:extLst>
              <a:ext uri="{FF2B5EF4-FFF2-40B4-BE49-F238E27FC236}">
                <a16:creationId xmlns:a16="http://schemas.microsoft.com/office/drawing/2014/main" id="{148AB908-CDFD-C861-2494-751498C5C737}"/>
              </a:ext>
            </a:extLst>
          </p:cNvPr>
          <p:cNvSpPr txBox="1"/>
          <p:nvPr/>
        </p:nvSpPr>
        <p:spPr>
          <a:xfrm>
            <a:off x="11717373" y="5332186"/>
            <a:ext cx="1755717" cy="338554"/>
          </a:xfrm>
          <a:prstGeom prst="rect">
            <a:avLst/>
          </a:prstGeom>
          <a:noFill/>
        </p:spPr>
        <p:txBody>
          <a:bodyPr wrap="square">
            <a:spAutoFit/>
          </a:bodyPr>
          <a:lstStyle/>
          <a:p>
            <a:pPr marL="12700" marR="5080" algn="ctr">
              <a:spcBef>
                <a:spcPts val="260"/>
              </a:spcBef>
            </a:pPr>
            <a:r>
              <a:rPr lang="en-GB" sz="1600" spc="-45" dirty="0">
                <a:latin typeface="GT America Condensed" pitchFamily="2" charset="77"/>
                <a:cs typeface="Arial"/>
              </a:rPr>
              <a:t>Out of 99</a:t>
            </a:r>
          </a:p>
        </p:txBody>
      </p:sp>
      <p:sp>
        <p:nvSpPr>
          <p:cNvPr id="63" name="TextBox 62">
            <a:extLst>
              <a:ext uri="{FF2B5EF4-FFF2-40B4-BE49-F238E27FC236}">
                <a16:creationId xmlns:a16="http://schemas.microsoft.com/office/drawing/2014/main" id="{2CE4D4D8-2B24-BBE9-22D3-E939241F1342}"/>
              </a:ext>
            </a:extLst>
          </p:cNvPr>
          <p:cNvSpPr txBox="1"/>
          <p:nvPr/>
        </p:nvSpPr>
        <p:spPr>
          <a:xfrm>
            <a:off x="13692914" y="5332186"/>
            <a:ext cx="1755717" cy="338554"/>
          </a:xfrm>
          <a:prstGeom prst="rect">
            <a:avLst/>
          </a:prstGeom>
          <a:noFill/>
        </p:spPr>
        <p:txBody>
          <a:bodyPr wrap="square">
            <a:spAutoFit/>
          </a:bodyPr>
          <a:lstStyle/>
          <a:p>
            <a:pPr marL="12700" marR="5080" algn="ctr">
              <a:spcBef>
                <a:spcPts val="260"/>
              </a:spcBef>
            </a:pPr>
            <a:r>
              <a:rPr lang="en-GB" sz="1600" spc="-45" dirty="0">
                <a:latin typeface="GT America Condensed" pitchFamily="2" charset="77"/>
                <a:cs typeface="Arial"/>
              </a:rPr>
              <a:t>Out of 99</a:t>
            </a:r>
          </a:p>
        </p:txBody>
      </p:sp>
      <p:sp>
        <p:nvSpPr>
          <p:cNvPr id="64" name="TextBox 63">
            <a:extLst>
              <a:ext uri="{FF2B5EF4-FFF2-40B4-BE49-F238E27FC236}">
                <a16:creationId xmlns:a16="http://schemas.microsoft.com/office/drawing/2014/main" id="{BBDA0584-87C2-E5DF-139D-90C402419AC0}"/>
              </a:ext>
            </a:extLst>
          </p:cNvPr>
          <p:cNvSpPr txBox="1"/>
          <p:nvPr/>
        </p:nvSpPr>
        <p:spPr>
          <a:xfrm>
            <a:off x="11717373" y="6694370"/>
            <a:ext cx="1755717" cy="338554"/>
          </a:xfrm>
          <a:prstGeom prst="rect">
            <a:avLst/>
          </a:prstGeom>
          <a:noFill/>
        </p:spPr>
        <p:txBody>
          <a:bodyPr wrap="square">
            <a:spAutoFit/>
          </a:bodyPr>
          <a:lstStyle/>
          <a:p>
            <a:pPr marL="12700" marR="5080" algn="ctr">
              <a:spcBef>
                <a:spcPts val="260"/>
              </a:spcBef>
            </a:pPr>
            <a:r>
              <a:rPr lang="en-GB" sz="1600" spc="-45" dirty="0">
                <a:latin typeface="GT America Condensed" pitchFamily="2" charset="77"/>
                <a:cs typeface="Arial"/>
              </a:rPr>
              <a:t>Out of 49</a:t>
            </a:r>
          </a:p>
        </p:txBody>
      </p:sp>
      <p:sp>
        <p:nvSpPr>
          <p:cNvPr id="65" name="TextBox 64">
            <a:extLst>
              <a:ext uri="{FF2B5EF4-FFF2-40B4-BE49-F238E27FC236}">
                <a16:creationId xmlns:a16="http://schemas.microsoft.com/office/drawing/2014/main" id="{7C94DD42-4E08-E510-44C6-AC364DE45147}"/>
              </a:ext>
            </a:extLst>
          </p:cNvPr>
          <p:cNvSpPr txBox="1"/>
          <p:nvPr/>
        </p:nvSpPr>
        <p:spPr>
          <a:xfrm>
            <a:off x="13692914" y="6694370"/>
            <a:ext cx="1755717" cy="338554"/>
          </a:xfrm>
          <a:prstGeom prst="rect">
            <a:avLst/>
          </a:prstGeom>
          <a:noFill/>
        </p:spPr>
        <p:txBody>
          <a:bodyPr wrap="square">
            <a:spAutoFit/>
          </a:bodyPr>
          <a:lstStyle/>
          <a:p>
            <a:pPr marL="12700" marR="5080" algn="ctr">
              <a:spcBef>
                <a:spcPts val="260"/>
              </a:spcBef>
            </a:pPr>
            <a:r>
              <a:rPr lang="en-GB" sz="1600" spc="-45" dirty="0">
                <a:latin typeface="GT America Condensed" pitchFamily="2" charset="77"/>
                <a:cs typeface="Arial"/>
              </a:rPr>
              <a:t>Out of 49</a:t>
            </a:r>
          </a:p>
        </p:txBody>
      </p:sp>
      <p:sp>
        <p:nvSpPr>
          <p:cNvPr id="66" name="TextBox 65">
            <a:extLst>
              <a:ext uri="{FF2B5EF4-FFF2-40B4-BE49-F238E27FC236}">
                <a16:creationId xmlns:a16="http://schemas.microsoft.com/office/drawing/2014/main" id="{DD011A51-5F2B-AC94-B541-D8ABC8D6479A}"/>
              </a:ext>
            </a:extLst>
          </p:cNvPr>
          <p:cNvSpPr txBox="1"/>
          <p:nvPr/>
        </p:nvSpPr>
        <p:spPr>
          <a:xfrm>
            <a:off x="15853977" y="2665230"/>
            <a:ext cx="1755717" cy="338554"/>
          </a:xfrm>
          <a:prstGeom prst="rect">
            <a:avLst/>
          </a:prstGeom>
          <a:noFill/>
        </p:spPr>
        <p:txBody>
          <a:bodyPr wrap="square">
            <a:spAutoFit/>
          </a:bodyPr>
          <a:lstStyle/>
          <a:p>
            <a:pPr marL="12700" marR="5080">
              <a:spcBef>
                <a:spcPts val="260"/>
              </a:spcBef>
            </a:pPr>
            <a:r>
              <a:rPr lang="en-GB" sz="1600" spc="-45" dirty="0">
                <a:latin typeface="GT America Condensed" pitchFamily="2" charset="77"/>
                <a:cs typeface="Arial"/>
              </a:rPr>
              <a:t>Board is present at:</a:t>
            </a:r>
          </a:p>
        </p:txBody>
      </p:sp>
      <p:sp>
        <p:nvSpPr>
          <p:cNvPr id="67" name="TextBox 66">
            <a:extLst>
              <a:ext uri="{FF2B5EF4-FFF2-40B4-BE49-F238E27FC236}">
                <a16:creationId xmlns:a16="http://schemas.microsoft.com/office/drawing/2014/main" id="{A1CD41EC-607D-454F-EDAE-61AE23CAFAD1}"/>
              </a:ext>
            </a:extLst>
          </p:cNvPr>
          <p:cNvSpPr txBox="1"/>
          <p:nvPr/>
        </p:nvSpPr>
        <p:spPr>
          <a:xfrm>
            <a:off x="15749680" y="3083153"/>
            <a:ext cx="1701706" cy="1015663"/>
          </a:xfrm>
          <a:prstGeom prst="rect">
            <a:avLst/>
          </a:prstGeom>
          <a:noFill/>
        </p:spPr>
        <p:txBody>
          <a:bodyPr wrap="square" rtlCol="0">
            <a:spAutoFit/>
          </a:bodyPr>
          <a:lstStyle/>
          <a:p>
            <a:pPr algn="ctr"/>
            <a:r>
              <a:rPr lang="en-US" sz="6000" dirty="0">
                <a:solidFill>
                  <a:srgbClr val="F16029"/>
                </a:solidFill>
                <a:latin typeface="GT America Condensed" pitchFamily="2" charset="77"/>
              </a:rPr>
              <a:t>20</a:t>
            </a:r>
            <a:r>
              <a:rPr lang="en-US" sz="3200" dirty="0">
                <a:solidFill>
                  <a:srgbClr val="F16029"/>
                </a:solidFill>
                <a:latin typeface="GT America Condensed" pitchFamily="2" charset="77"/>
              </a:rPr>
              <a:t>%</a:t>
            </a:r>
          </a:p>
        </p:txBody>
      </p:sp>
      <p:sp>
        <p:nvSpPr>
          <p:cNvPr id="68" name="TextBox 67">
            <a:extLst>
              <a:ext uri="{FF2B5EF4-FFF2-40B4-BE49-F238E27FC236}">
                <a16:creationId xmlns:a16="http://schemas.microsoft.com/office/drawing/2014/main" id="{0BB8DF59-1091-D5F3-3B51-E98003A01F80}"/>
              </a:ext>
            </a:extLst>
          </p:cNvPr>
          <p:cNvSpPr txBox="1"/>
          <p:nvPr/>
        </p:nvSpPr>
        <p:spPr>
          <a:xfrm>
            <a:off x="15749680" y="4468093"/>
            <a:ext cx="1701706" cy="1015663"/>
          </a:xfrm>
          <a:prstGeom prst="rect">
            <a:avLst/>
          </a:prstGeom>
          <a:noFill/>
        </p:spPr>
        <p:txBody>
          <a:bodyPr wrap="square" rtlCol="0">
            <a:spAutoFit/>
          </a:bodyPr>
          <a:lstStyle/>
          <a:p>
            <a:pPr algn="ctr"/>
            <a:r>
              <a:rPr lang="en-US" sz="6000" dirty="0">
                <a:solidFill>
                  <a:srgbClr val="F16029"/>
                </a:solidFill>
                <a:latin typeface="GT America Condensed" pitchFamily="2" charset="77"/>
              </a:rPr>
              <a:t>27</a:t>
            </a:r>
            <a:r>
              <a:rPr lang="en-US" sz="3200" dirty="0">
                <a:solidFill>
                  <a:srgbClr val="F16029"/>
                </a:solidFill>
                <a:latin typeface="GT America Condensed" pitchFamily="2" charset="77"/>
              </a:rPr>
              <a:t>%</a:t>
            </a:r>
          </a:p>
        </p:txBody>
      </p:sp>
      <p:sp>
        <p:nvSpPr>
          <p:cNvPr id="69" name="TextBox 68">
            <a:extLst>
              <a:ext uri="{FF2B5EF4-FFF2-40B4-BE49-F238E27FC236}">
                <a16:creationId xmlns:a16="http://schemas.microsoft.com/office/drawing/2014/main" id="{7311F358-96B1-BDF0-CD3E-841061A919C2}"/>
              </a:ext>
            </a:extLst>
          </p:cNvPr>
          <p:cNvSpPr txBox="1"/>
          <p:nvPr/>
        </p:nvSpPr>
        <p:spPr>
          <a:xfrm>
            <a:off x="15749680" y="5834279"/>
            <a:ext cx="1701706" cy="1015663"/>
          </a:xfrm>
          <a:prstGeom prst="rect">
            <a:avLst/>
          </a:prstGeom>
          <a:noFill/>
        </p:spPr>
        <p:txBody>
          <a:bodyPr wrap="square" rtlCol="0">
            <a:spAutoFit/>
          </a:bodyPr>
          <a:lstStyle/>
          <a:p>
            <a:pPr algn="ctr"/>
            <a:r>
              <a:rPr lang="en-US" sz="6000" dirty="0">
                <a:solidFill>
                  <a:srgbClr val="F16029"/>
                </a:solidFill>
                <a:latin typeface="GT America Condensed" pitchFamily="2" charset="77"/>
              </a:rPr>
              <a:t>38</a:t>
            </a:r>
            <a:r>
              <a:rPr lang="en-US" sz="3200" dirty="0">
                <a:solidFill>
                  <a:srgbClr val="F16029"/>
                </a:solidFill>
                <a:latin typeface="GT America Condensed" pitchFamily="2" charset="77"/>
              </a:rPr>
              <a:t>%</a:t>
            </a:r>
          </a:p>
        </p:txBody>
      </p:sp>
      <p:sp>
        <p:nvSpPr>
          <p:cNvPr id="70" name="TextBox 69">
            <a:extLst>
              <a:ext uri="{FF2B5EF4-FFF2-40B4-BE49-F238E27FC236}">
                <a16:creationId xmlns:a16="http://schemas.microsoft.com/office/drawing/2014/main" id="{002377D2-4EC4-330C-5A7D-74C684989D13}"/>
              </a:ext>
            </a:extLst>
          </p:cNvPr>
          <p:cNvSpPr txBox="1"/>
          <p:nvPr/>
        </p:nvSpPr>
        <p:spPr>
          <a:xfrm>
            <a:off x="15753594" y="3994935"/>
            <a:ext cx="1755717" cy="338554"/>
          </a:xfrm>
          <a:prstGeom prst="rect">
            <a:avLst/>
          </a:prstGeom>
          <a:noFill/>
        </p:spPr>
        <p:txBody>
          <a:bodyPr wrap="square">
            <a:spAutoFit/>
          </a:bodyPr>
          <a:lstStyle/>
          <a:p>
            <a:pPr marL="12700" marR="5080" algn="ctr">
              <a:spcBef>
                <a:spcPts val="260"/>
              </a:spcBef>
            </a:pPr>
            <a:r>
              <a:rPr lang="en-GB" sz="1600" spc="-45" dirty="0">
                <a:latin typeface="GT America Condensed" pitchFamily="2" charset="77"/>
                <a:cs typeface="Arial"/>
              </a:rPr>
              <a:t>Out of 233</a:t>
            </a:r>
          </a:p>
        </p:txBody>
      </p:sp>
      <p:sp>
        <p:nvSpPr>
          <p:cNvPr id="71" name="TextBox 70">
            <a:extLst>
              <a:ext uri="{FF2B5EF4-FFF2-40B4-BE49-F238E27FC236}">
                <a16:creationId xmlns:a16="http://schemas.microsoft.com/office/drawing/2014/main" id="{88AC9C90-CF51-6D21-3B89-E1EB24AB1325}"/>
              </a:ext>
            </a:extLst>
          </p:cNvPr>
          <p:cNvSpPr txBox="1"/>
          <p:nvPr/>
        </p:nvSpPr>
        <p:spPr>
          <a:xfrm>
            <a:off x="15753594" y="5339261"/>
            <a:ext cx="1755717" cy="338554"/>
          </a:xfrm>
          <a:prstGeom prst="rect">
            <a:avLst/>
          </a:prstGeom>
          <a:noFill/>
        </p:spPr>
        <p:txBody>
          <a:bodyPr wrap="square">
            <a:spAutoFit/>
          </a:bodyPr>
          <a:lstStyle/>
          <a:p>
            <a:pPr marL="12700" marR="5080" algn="ctr">
              <a:spcBef>
                <a:spcPts val="260"/>
              </a:spcBef>
            </a:pPr>
            <a:r>
              <a:rPr lang="en-GB" sz="1600" spc="-45" dirty="0">
                <a:latin typeface="GT America Condensed" pitchFamily="2" charset="77"/>
                <a:cs typeface="Arial"/>
              </a:rPr>
              <a:t>Out of 99</a:t>
            </a:r>
          </a:p>
        </p:txBody>
      </p:sp>
      <p:sp>
        <p:nvSpPr>
          <p:cNvPr id="72" name="TextBox 71">
            <a:extLst>
              <a:ext uri="{FF2B5EF4-FFF2-40B4-BE49-F238E27FC236}">
                <a16:creationId xmlns:a16="http://schemas.microsoft.com/office/drawing/2014/main" id="{85822B24-656E-8C4F-1082-8F449B7EF2E8}"/>
              </a:ext>
            </a:extLst>
          </p:cNvPr>
          <p:cNvSpPr txBox="1"/>
          <p:nvPr/>
        </p:nvSpPr>
        <p:spPr>
          <a:xfrm>
            <a:off x="15753594" y="6701445"/>
            <a:ext cx="1755717" cy="338554"/>
          </a:xfrm>
          <a:prstGeom prst="rect">
            <a:avLst/>
          </a:prstGeom>
          <a:noFill/>
        </p:spPr>
        <p:txBody>
          <a:bodyPr wrap="square">
            <a:spAutoFit/>
          </a:bodyPr>
          <a:lstStyle/>
          <a:p>
            <a:pPr marL="12700" marR="5080" algn="ctr">
              <a:spcBef>
                <a:spcPts val="260"/>
              </a:spcBef>
            </a:pPr>
            <a:r>
              <a:rPr lang="en-GB" sz="1600" spc="-45" dirty="0">
                <a:latin typeface="GT America Condensed" pitchFamily="2" charset="77"/>
                <a:cs typeface="Arial"/>
              </a:rPr>
              <a:t>Out of 49</a:t>
            </a:r>
          </a:p>
        </p:txBody>
      </p:sp>
    </p:spTree>
    <p:extLst>
      <p:ext uri="{BB962C8B-B14F-4D97-AF65-F5344CB8AC3E}">
        <p14:creationId xmlns:p14="http://schemas.microsoft.com/office/powerpoint/2010/main" val="3414296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88F680-30ED-DD78-A323-D53BAEDE4903}"/>
              </a:ext>
            </a:extLst>
          </p:cNvPr>
          <p:cNvSpPr/>
          <p:nvPr/>
        </p:nvSpPr>
        <p:spPr>
          <a:xfrm>
            <a:off x="283351" y="1318800"/>
            <a:ext cx="17762381" cy="8107170"/>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CB43099-1384-8F37-2971-F2A6D0C7A1B1}"/>
              </a:ext>
            </a:extLst>
          </p:cNvPr>
          <p:cNvSpPr/>
          <p:nvPr/>
        </p:nvSpPr>
        <p:spPr>
          <a:xfrm>
            <a:off x="489664" y="1495333"/>
            <a:ext cx="17268053" cy="71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350C961-0859-91CD-3FF3-DC2DE386EF3E}"/>
              </a:ext>
            </a:extLst>
          </p:cNvPr>
          <p:cNvGrpSpPr/>
          <p:nvPr/>
        </p:nvGrpSpPr>
        <p:grpSpPr>
          <a:xfrm>
            <a:off x="0" y="9654988"/>
            <a:ext cx="18296430" cy="647047"/>
            <a:chOff x="0" y="9641541"/>
            <a:chExt cx="18296430" cy="647047"/>
          </a:xfrm>
        </p:grpSpPr>
        <p:sp>
          <p:nvSpPr>
            <p:cNvPr id="7" name="Rectangle 6">
              <a:extLst>
                <a:ext uri="{FF2B5EF4-FFF2-40B4-BE49-F238E27FC236}">
                  <a16:creationId xmlns:a16="http://schemas.microsoft.com/office/drawing/2014/main" id="{135368BD-9E6E-9144-4FA7-C337CF4F9590}"/>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13CB8D9-2B4A-036D-20C5-CF4EA018CBDE}"/>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9" name="TextBox 8">
              <a:extLst>
                <a:ext uri="{FF2B5EF4-FFF2-40B4-BE49-F238E27FC236}">
                  <a16:creationId xmlns:a16="http://schemas.microsoft.com/office/drawing/2014/main" id="{CC283E9F-50D5-D6A2-3BDF-7F2CDFA04915}"/>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21.</a:t>
              </a:r>
            </a:p>
          </p:txBody>
        </p:sp>
        <p:pic>
          <p:nvPicPr>
            <p:cNvPr id="10" name="Picture 9" descr="Text, logo&#10;&#10;Description automatically generated">
              <a:extLst>
                <a:ext uri="{FF2B5EF4-FFF2-40B4-BE49-F238E27FC236}">
                  <a16:creationId xmlns:a16="http://schemas.microsoft.com/office/drawing/2014/main" id="{554C9F7D-64FD-F44A-C99E-D9F8116BB8D1}"/>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11" name="Straight Connector 10">
            <a:extLst>
              <a:ext uri="{FF2B5EF4-FFF2-40B4-BE49-F238E27FC236}">
                <a16:creationId xmlns:a16="http://schemas.microsoft.com/office/drawing/2014/main" id="{812A7FEC-47FD-E8BA-EB74-289B4445DB19}"/>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99E550D-6651-EC66-A55C-25C493B3883F}"/>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3" name="TextBox 12">
            <a:extLst>
              <a:ext uri="{FF2B5EF4-FFF2-40B4-BE49-F238E27FC236}">
                <a16:creationId xmlns:a16="http://schemas.microsoft.com/office/drawing/2014/main" id="{42D1D4F8-C31E-595E-1810-FF2EF044F783}"/>
              </a:ext>
            </a:extLst>
          </p:cNvPr>
          <p:cNvSpPr txBox="1"/>
          <p:nvPr/>
        </p:nvSpPr>
        <p:spPr>
          <a:xfrm>
            <a:off x="264690" y="194557"/>
            <a:ext cx="10708109" cy="769441"/>
          </a:xfrm>
          <a:prstGeom prst="rect">
            <a:avLst/>
          </a:prstGeom>
          <a:noFill/>
        </p:spPr>
        <p:txBody>
          <a:bodyPr wrap="square" rtlCol="0">
            <a:spAutoFit/>
          </a:bodyPr>
          <a:lstStyle/>
          <a:p>
            <a:r>
              <a:rPr lang="en-US" sz="4400" dirty="0">
                <a:latin typeface="GT America Condensed" pitchFamily="2" charset="77"/>
              </a:rPr>
              <a:t>Profile of Investor Relations Department</a:t>
            </a:r>
          </a:p>
        </p:txBody>
      </p:sp>
      <p:sp>
        <p:nvSpPr>
          <p:cNvPr id="14" name="TextBox 13">
            <a:extLst>
              <a:ext uri="{FF2B5EF4-FFF2-40B4-BE49-F238E27FC236}">
                <a16:creationId xmlns:a16="http://schemas.microsoft.com/office/drawing/2014/main" id="{ACC703B0-5E2F-7DA3-3BC0-626C9AC82B97}"/>
              </a:ext>
            </a:extLst>
          </p:cNvPr>
          <p:cNvSpPr txBox="1"/>
          <p:nvPr/>
        </p:nvSpPr>
        <p:spPr>
          <a:xfrm>
            <a:off x="657527" y="1640199"/>
            <a:ext cx="7535371" cy="369332"/>
          </a:xfrm>
          <a:prstGeom prst="rect">
            <a:avLst/>
          </a:prstGeom>
          <a:noFill/>
        </p:spPr>
        <p:txBody>
          <a:bodyPr wrap="square">
            <a:spAutoFit/>
          </a:bodyPr>
          <a:lstStyle/>
          <a:p>
            <a:pPr marL="12700" marR="5080">
              <a:spcBef>
                <a:spcPts val="260"/>
              </a:spcBef>
            </a:pPr>
            <a:r>
              <a:rPr lang="en-GB" spc="-45" dirty="0">
                <a:solidFill>
                  <a:srgbClr val="404040"/>
                </a:solidFill>
                <a:latin typeface="GT America Condensed" pitchFamily="2" charset="77"/>
                <a:cs typeface="Arial"/>
              </a:rPr>
              <a:t>This section describes the average profile of an investor relations team.</a:t>
            </a:r>
          </a:p>
        </p:txBody>
      </p:sp>
      <p:sp>
        <p:nvSpPr>
          <p:cNvPr id="15" name="Rectangle 14">
            <a:extLst>
              <a:ext uri="{FF2B5EF4-FFF2-40B4-BE49-F238E27FC236}">
                <a16:creationId xmlns:a16="http://schemas.microsoft.com/office/drawing/2014/main" id="{77EB58EB-E08F-F538-0806-518DF242FC2D}"/>
              </a:ext>
            </a:extLst>
          </p:cNvPr>
          <p:cNvSpPr/>
          <p:nvPr/>
        </p:nvSpPr>
        <p:spPr>
          <a:xfrm>
            <a:off x="489664" y="2347946"/>
            <a:ext cx="8585849" cy="6897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26F4388-9740-C3D8-1B99-C20A100CC968}"/>
              </a:ext>
            </a:extLst>
          </p:cNvPr>
          <p:cNvSpPr/>
          <p:nvPr/>
        </p:nvSpPr>
        <p:spPr>
          <a:xfrm>
            <a:off x="9322905" y="2347945"/>
            <a:ext cx="8475431" cy="6897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F294E17-CE86-F825-4D2D-9211CE7D4570}"/>
              </a:ext>
            </a:extLst>
          </p:cNvPr>
          <p:cNvSpPr txBox="1"/>
          <p:nvPr/>
        </p:nvSpPr>
        <p:spPr>
          <a:xfrm>
            <a:off x="1614622" y="6053488"/>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7%</a:t>
            </a:r>
          </a:p>
        </p:txBody>
      </p:sp>
      <p:sp>
        <p:nvSpPr>
          <p:cNvPr id="59" name="TextBox 58">
            <a:extLst>
              <a:ext uri="{FF2B5EF4-FFF2-40B4-BE49-F238E27FC236}">
                <a16:creationId xmlns:a16="http://schemas.microsoft.com/office/drawing/2014/main" id="{7E62F2FD-9641-4FBA-F6C9-87CD9C2AFD5F}"/>
              </a:ext>
            </a:extLst>
          </p:cNvPr>
          <p:cNvSpPr txBox="1"/>
          <p:nvPr/>
        </p:nvSpPr>
        <p:spPr>
          <a:xfrm>
            <a:off x="3158500" y="3264921"/>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33%</a:t>
            </a:r>
          </a:p>
        </p:txBody>
      </p:sp>
      <p:sp>
        <p:nvSpPr>
          <p:cNvPr id="60" name="TextBox 59">
            <a:extLst>
              <a:ext uri="{FF2B5EF4-FFF2-40B4-BE49-F238E27FC236}">
                <a16:creationId xmlns:a16="http://schemas.microsoft.com/office/drawing/2014/main" id="{0E4A442A-68B5-8FBE-F93B-535F2CD6B6EC}"/>
              </a:ext>
            </a:extLst>
          </p:cNvPr>
          <p:cNvSpPr txBox="1"/>
          <p:nvPr/>
        </p:nvSpPr>
        <p:spPr>
          <a:xfrm>
            <a:off x="4704603" y="4471402"/>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22%</a:t>
            </a:r>
          </a:p>
        </p:txBody>
      </p:sp>
      <p:sp>
        <p:nvSpPr>
          <p:cNvPr id="61" name="TextBox 60">
            <a:extLst>
              <a:ext uri="{FF2B5EF4-FFF2-40B4-BE49-F238E27FC236}">
                <a16:creationId xmlns:a16="http://schemas.microsoft.com/office/drawing/2014/main" id="{25359F22-1B49-696D-9795-86A32A32D4F0}"/>
              </a:ext>
            </a:extLst>
          </p:cNvPr>
          <p:cNvSpPr txBox="1"/>
          <p:nvPr/>
        </p:nvSpPr>
        <p:spPr>
          <a:xfrm>
            <a:off x="6268360" y="5299172"/>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14%</a:t>
            </a:r>
          </a:p>
        </p:txBody>
      </p:sp>
      <p:sp>
        <p:nvSpPr>
          <p:cNvPr id="62" name="TextBox 61">
            <a:extLst>
              <a:ext uri="{FF2B5EF4-FFF2-40B4-BE49-F238E27FC236}">
                <a16:creationId xmlns:a16="http://schemas.microsoft.com/office/drawing/2014/main" id="{64D77B90-149B-DAA3-1970-438FF25712DD}"/>
              </a:ext>
            </a:extLst>
          </p:cNvPr>
          <p:cNvSpPr txBox="1"/>
          <p:nvPr/>
        </p:nvSpPr>
        <p:spPr>
          <a:xfrm>
            <a:off x="7828965" y="4119107"/>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25%</a:t>
            </a:r>
          </a:p>
        </p:txBody>
      </p:sp>
      <p:sp>
        <p:nvSpPr>
          <p:cNvPr id="64" name="TextBox 63">
            <a:extLst>
              <a:ext uri="{FF2B5EF4-FFF2-40B4-BE49-F238E27FC236}">
                <a16:creationId xmlns:a16="http://schemas.microsoft.com/office/drawing/2014/main" id="{14B6B9F7-150B-8B0C-D170-A075BFECE212}"/>
              </a:ext>
            </a:extLst>
          </p:cNvPr>
          <p:cNvSpPr txBox="1"/>
          <p:nvPr/>
        </p:nvSpPr>
        <p:spPr>
          <a:xfrm>
            <a:off x="10363281" y="3900046"/>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25%</a:t>
            </a:r>
          </a:p>
        </p:txBody>
      </p:sp>
      <p:sp>
        <p:nvSpPr>
          <p:cNvPr id="65" name="TextBox 64">
            <a:extLst>
              <a:ext uri="{FF2B5EF4-FFF2-40B4-BE49-F238E27FC236}">
                <a16:creationId xmlns:a16="http://schemas.microsoft.com/office/drawing/2014/main" id="{6E4A91C0-F67B-25ED-8DB0-C041B07BE139}"/>
              </a:ext>
            </a:extLst>
          </p:cNvPr>
          <p:cNvSpPr txBox="1"/>
          <p:nvPr/>
        </p:nvSpPr>
        <p:spPr>
          <a:xfrm>
            <a:off x="11655368" y="4366690"/>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18%</a:t>
            </a:r>
          </a:p>
        </p:txBody>
      </p:sp>
      <p:sp>
        <p:nvSpPr>
          <p:cNvPr id="66" name="TextBox 65">
            <a:extLst>
              <a:ext uri="{FF2B5EF4-FFF2-40B4-BE49-F238E27FC236}">
                <a16:creationId xmlns:a16="http://schemas.microsoft.com/office/drawing/2014/main" id="{4E46A0CB-D12E-2676-712D-DFE84CF91A11}"/>
              </a:ext>
            </a:extLst>
          </p:cNvPr>
          <p:cNvSpPr txBox="1"/>
          <p:nvPr/>
        </p:nvSpPr>
        <p:spPr>
          <a:xfrm>
            <a:off x="12901073" y="4778933"/>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12%</a:t>
            </a:r>
          </a:p>
        </p:txBody>
      </p:sp>
      <p:sp>
        <p:nvSpPr>
          <p:cNvPr id="67" name="TextBox 66">
            <a:extLst>
              <a:ext uri="{FF2B5EF4-FFF2-40B4-BE49-F238E27FC236}">
                <a16:creationId xmlns:a16="http://schemas.microsoft.com/office/drawing/2014/main" id="{9A27A8CF-E089-A60F-2615-9C19C2A5D69A}"/>
              </a:ext>
            </a:extLst>
          </p:cNvPr>
          <p:cNvSpPr txBox="1"/>
          <p:nvPr/>
        </p:nvSpPr>
        <p:spPr>
          <a:xfrm>
            <a:off x="14160780" y="5248593"/>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4%</a:t>
            </a:r>
          </a:p>
        </p:txBody>
      </p:sp>
      <p:sp>
        <p:nvSpPr>
          <p:cNvPr id="68" name="TextBox 67">
            <a:extLst>
              <a:ext uri="{FF2B5EF4-FFF2-40B4-BE49-F238E27FC236}">
                <a16:creationId xmlns:a16="http://schemas.microsoft.com/office/drawing/2014/main" id="{008EF3A9-3F9F-9856-E28A-B89A1772D027}"/>
              </a:ext>
            </a:extLst>
          </p:cNvPr>
          <p:cNvSpPr txBox="1"/>
          <p:nvPr/>
        </p:nvSpPr>
        <p:spPr>
          <a:xfrm>
            <a:off x="15441699" y="5248592"/>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3%</a:t>
            </a:r>
          </a:p>
        </p:txBody>
      </p:sp>
      <p:sp>
        <p:nvSpPr>
          <p:cNvPr id="69" name="TextBox 68">
            <a:extLst>
              <a:ext uri="{FF2B5EF4-FFF2-40B4-BE49-F238E27FC236}">
                <a16:creationId xmlns:a16="http://schemas.microsoft.com/office/drawing/2014/main" id="{D8400E30-4C54-66F3-E266-98858B94169D}"/>
              </a:ext>
            </a:extLst>
          </p:cNvPr>
          <p:cNvSpPr txBox="1"/>
          <p:nvPr/>
        </p:nvSpPr>
        <p:spPr>
          <a:xfrm>
            <a:off x="16707281" y="3113346"/>
            <a:ext cx="416689" cy="247583"/>
          </a:xfrm>
          <a:prstGeom prst="rect">
            <a:avLst/>
          </a:prstGeom>
          <a:noFill/>
        </p:spPr>
        <p:txBody>
          <a:bodyPr wrap="square" rtlCol="0">
            <a:spAutoFit/>
          </a:bodyPr>
          <a:lstStyle/>
          <a:p>
            <a:pPr algn="ctr"/>
            <a:r>
              <a:rPr lang="en-US" sz="1000" dirty="0">
                <a:solidFill>
                  <a:schemeClr val="bg1"/>
                </a:solidFill>
                <a:latin typeface="GT America Condensed" pitchFamily="2" charset="77"/>
              </a:rPr>
              <a:t>38%</a:t>
            </a:r>
          </a:p>
        </p:txBody>
      </p:sp>
      <p:graphicFrame>
        <p:nvGraphicFramePr>
          <p:cNvPr id="2" name="Chart 1">
            <a:extLst>
              <a:ext uri="{FF2B5EF4-FFF2-40B4-BE49-F238E27FC236}">
                <a16:creationId xmlns:a16="http://schemas.microsoft.com/office/drawing/2014/main" id="{91B26698-0AF4-C05F-B277-E80D58B131F5}"/>
              </a:ext>
            </a:extLst>
          </p:cNvPr>
          <p:cNvGraphicFramePr/>
          <p:nvPr>
            <p:extLst>
              <p:ext uri="{D42A27DB-BD31-4B8C-83A1-F6EECF244321}">
                <p14:modId xmlns:p14="http://schemas.microsoft.com/office/powerpoint/2010/main" val="966519676"/>
              </p:ext>
            </p:extLst>
          </p:nvPr>
        </p:nvGraphicFramePr>
        <p:xfrm>
          <a:off x="489665" y="2540865"/>
          <a:ext cx="8585848" cy="64289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28D960AA-1B4C-3DC8-D788-B5FDE9E659C3}"/>
              </a:ext>
            </a:extLst>
          </p:cNvPr>
          <p:cNvGraphicFramePr/>
          <p:nvPr>
            <p:extLst>
              <p:ext uri="{D42A27DB-BD31-4B8C-83A1-F6EECF244321}">
                <p14:modId xmlns:p14="http://schemas.microsoft.com/office/powerpoint/2010/main" val="3686914521"/>
              </p:ext>
            </p:extLst>
          </p:nvPr>
        </p:nvGraphicFramePr>
        <p:xfrm>
          <a:off x="9336230" y="2540865"/>
          <a:ext cx="8462105" cy="642892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0129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16D9F1A-F093-5B90-C20D-50A5037F58DC}"/>
              </a:ext>
            </a:extLst>
          </p:cNvPr>
          <p:cNvPicPr>
            <a:picLocks noChangeAspect="1"/>
          </p:cNvPicPr>
          <p:nvPr/>
        </p:nvPicPr>
        <p:blipFill>
          <a:blip r:embed="rId2"/>
          <a:stretch>
            <a:fillRect/>
          </a:stretch>
        </p:blipFill>
        <p:spPr>
          <a:xfrm>
            <a:off x="1143" y="1437"/>
            <a:ext cx="18285714" cy="10285714"/>
          </a:xfrm>
          <a:prstGeom prst="rect">
            <a:avLst/>
          </a:prstGeom>
        </p:spPr>
      </p:pic>
      <p:sp>
        <p:nvSpPr>
          <p:cNvPr id="5" name="Rectangle 4">
            <a:extLst>
              <a:ext uri="{FF2B5EF4-FFF2-40B4-BE49-F238E27FC236}">
                <a16:creationId xmlns:a16="http://schemas.microsoft.com/office/drawing/2014/main" id="{018B28FB-8007-AF95-9CDF-7D41F09C80CA}"/>
              </a:ext>
            </a:extLst>
          </p:cNvPr>
          <p:cNvSpPr/>
          <p:nvPr/>
        </p:nvSpPr>
        <p:spPr>
          <a:xfrm>
            <a:off x="0" y="9641541"/>
            <a:ext cx="18311182"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14B9FBA-5D21-0924-262C-E405B9E1B474}"/>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7" name="TextBox 6">
            <a:extLst>
              <a:ext uri="{FF2B5EF4-FFF2-40B4-BE49-F238E27FC236}">
                <a16:creationId xmlns:a16="http://schemas.microsoft.com/office/drawing/2014/main" id="{5F342B17-98B5-9672-E9B5-42C97293E0C9}"/>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23.</a:t>
            </a:r>
          </a:p>
        </p:txBody>
      </p:sp>
      <p:pic>
        <p:nvPicPr>
          <p:cNvPr id="8" name="Picture 7" descr="Text, logo&#10;&#10;Description automatically generated">
            <a:extLst>
              <a:ext uri="{FF2B5EF4-FFF2-40B4-BE49-F238E27FC236}">
                <a16:creationId xmlns:a16="http://schemas.microsoft.com/office/drawing/2014/main" id="{B365BFDF-9AD3-F37A-D964-6285ACA7A5F8}"/>
              </a:ext>
            </a:extLst>
          </p:cNvPr>
          <p:cNvPicPr>
            <a:picLocks noChangeAspect="1"/>
          </p:cNvPicPr>
          <p:nvPr/>
        </p:nvPicPr>
        <p:blipFill>
          <a:blip r:embed="rId3"/>
          <a:stretch>
            <a:fillRect/>
          </a:stretch>
        </p:blipFill>
        <p:spPr>
          <a:xfrm>
            <a:off x="264691" y="9714961"/>
            <a:ext cx="1143485" cy="541964"/>
          </a:xfrm>
          <a:prstGeom prst="rect">
            <a:avLst/>
          </a:prstGeom>
        </p:spPr>
      </p:pic>
      <p:sp>
        <p:nvSpPr>
          <p:cNvPr id="9" name="TextBox 8">
            <a:extLst>
              <a:ext uri="{FF2B5EF4-FFF2-40B4-BE49-F238E27FC236}">
                <a16:creationId xmlns:a16="http://schemas.microsoft.com/office/drawing/2014/main" id="{4A1E600E-909A-AABE-852F-4CC6D4665332}"/>
              </a:ext>
            </a:extLst>
          </p:cNvPr>
          <p:cNvSpPr txBox="1"/>
          <p:nvPr/>
        </p:nvSpPr>
        <p:spPr>
          <a:xfrm>
            <a:off x="1431359" y="4495373"/>
            <a:ext cx="9779980" cy="2123658"/>
          </a:xfrm>
          <a:prstGeom prst="rect">
            <a:avLst/>
          </a:prstGeom>
          <a:noFill/>
        </p:spPr>
        <p:txBody>
          <a:bodyPr wrap="square" rtlCol="0">
            <a:spAutoFit/>
          </a:bodyPr>
          <a:lstStyle/>
          <a:p>
            <a:r>
              <a:rPr lang="en-US" sz="6600" dirty="0">
                <a:solidFill>
                  <a:schemeClr val="tx1">
                    <a:lumMod val="85000"/>
                    <a:lumOff val="15000"/>
                  </a:schemeClr>
                </a:solidFill>
                <a:latin typeface="GT America Condensed" pitchFamily="2" charset="77"/>
              </a:rPr>
              <a:t>IR Perception Study</a:t>
            </a:r>
          </a:p>
          <a:p>
            <a:r>
              <a:rPr lang="en-US" sz="6600" dirty="0">
                <a:solidFill>
                  <a:schemeClr val="tx1">
                    <a:lumMod val="85000"/>
                    <a:lumOff val="15000"/>
                  </a:schemeClr>
                </a:solidFill>
                <a:latin typeface="GT America Condensed" pitchFamily="2" charset="77"/>
              </a:rPr>
              <a:t>- Sample</a:t>
            </a:r>
          </a:p>
        </p:txBody>
      </p:sp>
      <p:sp>
        <p:nvSpPr>
          <p:cNvPr id="10" name="Rectangle 9">
            <a:extLst>
              <a:ext uri="{FF2B5EF4-FFF2-40B4-BE49-F238E27FC236}">
                <a16:creationId xmlns:a16="http://schemas.microsoft.com/office/drawing/2014/main" id="{32CCD294-13C0-BFED-DAE9-413B9093DD0F}"/>
              </a:ext>
            </a:extLst>
          </p:cNvPr>
          <p:cNvSpPr/>
          <p:nvPr/>
        </p:nvSpPr>
        <p:spPr>
          <a:xfrm flipV="1">
            <a:off x="1574400" y="4093847"/>
            <a:ext cx="4064000" cy="109046"/>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0869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7DDE1E-635E-E220-D8E2-4A2515F1B7FE}"/>
              </a:ext>
            </a:extLst>
          </p:cNvPr>
          <p:cNvSpPr/>
          <p:nvPr/>
        </p:nvSpPr>
        <p:spPr>
          <a:xfrm>
            <a:off x="308537" y="2278997"/>
            <a:ext cx="17762381" cy="6402323"/>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3C8D7CF-4449-18BF-9720-A4CF5F94AA0E}"/>
              </a:ext>
            </a:extLst>
          </p:cNvPr>
          <p:cNvGrpSpPr/>
          <p:nvPr/>
        </p:nvGrpSpPr>
        <p:grpSpPr>
          <a:xfrm>
            <a:off x="0" y="9654988"/>
            <a:ext cx="18296430" cy="647047"/>
            <a:chOff x="0" y="9641541"/>
            <a:chExt cx="18296430" cy="647047"/>
          </a:xfrm>
        </p:grpSpPr>
        <p:sp>
          <p:nvSpPr>
            <p:cNvPr id="6" name="Rectangle 5">
              <a:extLst>
                <a:ext uri="{FF2B5EF4-FFF2-40B4-BE49-F238E27FC236}">
                  <a16:creationId xmlns:a16="http://schemas.microsoft.com/office/drawing/2014/main" id="{CD8BA3BE-79AF-2C8F-9C34-FD618EAF95F0}"/>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57E2437-5F48-22DD-E23D-A727C9142CFD}"/>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8" name="TextBox 7">
              <a:extLst>
                <a:ext uri="{FF2B5EF4-FFF2-40B4-BE49-F238E27FC236}">
                  <a16:creationId xmlns:a16="http://schemas.microsoft.com/office/drawing/2014/main" id="{38FD9562-E895-42FB-E02C-D4992395683B}"/>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24.</a:t>
              </a:r>
            </a:p>
          </p:txBody>
        </p:sp>
        <p:pic>
          <p:nvPicPr>
            <p:cNvPr id="9" name="Picture 8" descr="Text, logo&#10;&#10;Description automatically generated">
              <a:extLst>
                <a:ext uri="{FF2B5EF4-FFF2-40B4-BE49-F238E27FC236}">
                  <a16:creationId xmlns:a16="http://schemas.microsoft.com/office/drawing/2014/main" id="{E2DB6049-8D1F-06C3-8EE1-43A6D393F186}"/>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10" name="Straight Connector 9">
            <a:extLst>
              <a:ext uri="{FF2B5EF4-FFF2-40B4-BE49-F238E27FC236}">
                <a16:creationId xmlns:a16="http://schemas.microsoft.com/office/drawing/2014/main" id="{A083C4BD-3BE2-81CB-B09F-0047596D9EBF}"/>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522E056-D841-6A31-CA3D-3CF8D6D99002}"/>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2" name="TextBox 11">
            <a:extLst>
              <a:ext uri="{FF2B5EF4-FFF2-40B4-BE49-F238E27FC236}">
                <a16:creationId xmlns:a16="http://schemas.microsoft.com/office/drawing/2014/main" id="{1231CD0D-8B96-376D-363D-D040CD6F5CC1}"/>
              </a:ext>
            </a:extLst>
          </p:cNvPr>
          <p:cNvSpPr txBox="1"/>
          <p:nvPr/>
        </p:nvSpPr>
        <p:spPr>
          <a:xfrm>
            <a:off x="264690" y="194557"/>
            <a:ext cx="10708109" cy="769441"/>
          </a:xfrm>
          <a:prstGeom prst="rect">
            <a:avLst/>
          </a:prstGeom>
          <a:noFill/>
        </p:spPr>
        <p:txBody>
          <a:bodyPr wrap="square" rtlCol="0">
            <a:spAutoFit/>
          </a:bodyPr>
          <a:lstStyle/>
          <a:p>
            <a:r>
              <a:rPr lang="en-US" sz="4400" dirty="0">
                <a:latin typeface="GT America Condensed" pitchFamily="2" charset="77"/>
              </a:rPr>
              <a:t>Buy-Side Rankings of Best CEO by Attribute</a:t>
            </a:r>
          </a:p>
        </p:txBody>
      </p:sp>
      <p:sp>
        <p:nvSpPr>
          <p:cNvPr id="15" name="TextBox 14">
            <a:extLst>
              <a:ext uri="{FF2B5EF4-FFF2-40B4-BE49-F238E27FC236}">
                <a16:creationId xmlns:a16="http://schemas.microsoft.com/office/drawing/2014/main" id="{BC816F33-9AE3-F156-146C-AC2C69AED0C2}"/>
              </a:ext>
            </a:extLst>
          </p:cNvPr>
          <p:cNvSpPr txBox="1"/>
          <p:nvPr/>
        </p:nvSpPr>
        <p:spPr>
          <a:xfrm>
            <a:off x="264690" y="1437574"/>
            <a:ext cx="16418445" cy="584775"/>
          </a:xfrm>
          <a:prstGeom prst="rect">
            <a:avLst/>
          </a:prstGeom>
          <a:noFill/>
        </p:spPr>
        <p:txBody>
          <a:bodyPr wrap="square">
            <a:spAutoFit/>
          </a:bodyPr>
          <a:lstStyle/>
          <a:p>
            <a:pPr marL="12700" marR="5080">
              <a:spcBef>
                <a:spcPts val="260"/>
              </a:spcBef>
            </a:pPr>
            <a:r>
              <a:rPr lang="en-GB" sz="1600" spc="-45" dirty="0">
                <a:latin typeface="GT America Condensed" pitchFamily="2" charset="77"/>
                <a:cs typeface="Arial"/>
              </a:rPr>
              <a:t>This page presents a comparative analysis between your company and all other companies nominated in your sector by buy-side individuals for Best CEO category. Market-share scores give added insights into the strength of each company’s position. Results for CEO “Overall” are an aggregate of all three attributes: Leadership, Communication, Credibility</a:t>
            </a:r>
          </a:p>
        </p:txBody>
      </p:sp>
      <p:grpSp>
        <p:nvGrpSpPr>
          <p:cNvPr id="30" name="Group 29">
            <a:extLst>
              <a:ext uri="{FF2B5EF4-FFF2-40B4-BE49-F238E27FC236}">
                <a16:creationId xmlns:a16="http://schemas.microsoft.com/office/drawing/2014/main" id="{B37672E5-F136-316D-FF8D-8968FD79641B}"/>
              </a:ext>
            </a:extLst>
          </p:cNvPr>
          <p:cNvGrpSpPr/>
          <p:nvPr/>
        </p:nvGrpSpPr>
        <p:grpSpPr>
          <a:xfrm>
            <a:off x="507318" y="2558210"/>
            <a:ext cx="17250397" cy="5895061"/>
            <a:chOff x="507320" y="1973436"/>
            <a:chExt cx="16747010" cy="5723036"/>
          </a:xfrm>
        </p:grpSpPr>
        <p:pic>
          <p:nvPicPr>
            <p:cNvPr id="27" name="Picture 26">
              <a:extLst>
                <a:ext uri="{FF2B5EF4-FFF2-40B4-BE49-F238E27FC236}">
                  <a16:creationId xmlns:a16="http://schemas.microsoft.com/office/drawing/2014/main" id="{FCA5F9AC-32B2-EEA2-11D3-0DAB6A2DA800}"/>
                </a:ext>
              </a:extLst>
            </p:cNvPr>
            <p:cNvPicPr>
              <a:picLocks noChangeAspect="1"/>
            </p:cNvPicPr>
            <p:nvPr/>
          </p:nvPicPr>
          <p:blipFill>
            <a:blip r:embed="rId3"/>
            <a:stretch>
              <a:fillRect/>
            </a:stretch>
          </p:blipFill>
          <p:spPr>
            <a:xfrm>
              <a:off x="507320" y="1973436"/>
              <a:ext cx="13392487" cy="5723036"/>
            </a:xfrm>
            <a:prstGeom prst="rect">
              <a:avLst/>
            </a:prstGeom>
          </p:spPr>
        </p:pic>
        <p:pic>
          <p:nvPicPr>
            <p:cNvPr id="29" name="Picture 28">
              <a:extLst>
                <a:ext uri="{FF2B5EF4-FFF2-40B4-BE49-F238E27FC236}">
                  <a16:creationId xmlns:a16="http://schemas.microsoft.com/office/drawing/2014/main" id="{4CB86D75-D64C-F7A0-EA9C-09865E8C1D09}"/>
                </a:ext>
              </a:extLst>
            </p:cNvPr>
            <p:cNvPicPr>
              <a:picLocks noChangeAspect="1"/>
            </p:cNvPicPr>
            <p:nvPr/>
          </p:nvPicPr>
          <p:blipFill>
            <a:blip r:embed="rId4"/>
            <a:stretch>
              <a:fillRect/>
            </a:stretch>
          </p:blipFill>
          <p:spPr>
            <a:xfrm>
              <a:off x="14098589" y="1973436"/>
              <a:ext cx="3155741" cy="5695272"/>
            </a:xfrm>
            <a:prstGeom prst="rect">
              <a:avLst/>
            </a:prstGeom>
          </p:spPr>
        </p:pic>
      </p:grpSp>
    </p:spTree>
    <p:extLst>
      <p:ext uri="{BB962C8B-B14F-4D97-AF65-F5344CB8AC3E}">
        <p14:creationId xmlns:p14="http://schemas.microsoft.com/office/powerpoint/2010/main" val="3393390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E303B6-3A92-4187-D46D-F806781A45B1}"/>
              </a:ext>
            </a:extLst>
          </p:cNvPr>
          <p:cNvSpPr/>
          <p:nvPr/>
        </p:nvSpPr>
        <p:spPr>
          <a:xfrm>
            <a:off x="308537" y="2278997"/>
            <a:ext cx="17762381" cy="7085855"/>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AB1959B-21F1-1254-99F3-D896D21DC771}"/>
              </a:ext>
            </a:extLst>
          </p:cNvPr>
          <p:cNvGrpSpPr/>
          <p:nvPr/>
        </p:nvGrpSpPr>
        <p:grpSpPr>
          <a:xfrm>
            <a:off x="0" y="9654988"/>
            <a:ext cx="18296430" cy="647047"/>
            <a:chOff x="0" y="9641541"/>
            <a:chExt cx="18296430" cy="647047"/>
          </a:xfrm>
        </p:grpSpPr>
        <p:sp>
          <p:nvSpPr>
            <p:cNvPr id="6" name="Rectangle 5">
              <a:extLst>
                <a:ext uri="{FF2B5EF4-FFF2-40B4-BE49-F238E27FC236}">
                  <a16:creationId xmlns:a16="http://schemas.microsoft.com/office/drawing/2014/main" id="{DCDFA7AB-4B7C-D3F2-4B98-26AC597F33E9}"/>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18813B-354D-AECC-0A18-3730A9650FD5}"/>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8" name="TextBox 7">
              <a:extLst>
                <a:ext uri="{FF2B5EF4-FFF2-40B4-BE49-F238E27FC236}">
                  <a16:creationId xmlns:a16="http://schemas.microsoft.com/office/drawing/2014/main" id="{273ED1DD-0697-248A-71DE-0C009195CA4C}"/>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25.</a:t>
              </a:r>
            </a:p>
          </p:txBody>
        </p:sp>
        <p:pic>
          <p:nvPicPr>
            <p:cNvPr id="9" name="Picture 8" descr="Text, logo&#10;&#10;Description automatically generated">
              <a:extLst>
                <a:ext uri="{FF2B5EF4-FFF2-40B4-BE49-F238E27FC236}">
                  <a16:creationId xmlns:a16="http://schemas.microsoft.com/office/drawing/2014/main" id="{DFB52983-2A9C-9B1C-AC8D-ACE98A229B4D}"/>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10" name="Straight Connector 9">
            <a:extLst>
              <a:ext uri="{FF2B5EF4-FFF2-40B4-BE49-F238E27FC236}">
                <a16:creationId xmlns:a16="http://schemas.microsoft.com/office/drawing/2014/main" id="{CA50E1F4-F9A2-BCD1-3B94-02BA2788B046}"/>
              </a:ext>
            </a:extLst>
          </p:cNvPr>
          <p:cNvCxnSpPr>
            <a:cxnSpLocks/>
          </p:cNvCxnSpPr>
          <p:nvPr/>
        </p:nvCxnSpPr>
        <p:spPr>
          <a:xfrm>
            <a:off x="264691" y="1320694"/>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971060-7DFB-E991-5C79-295DDECA358B}"/>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2" name="TextBox 11">
            <a:extLst>
              <a:ext uri="{FF2B5EF4-FFF2-40B4-BE49-F238E27FC236}">
                <a16:creationId xmlns:a16="http://schemas.microsoft.com/office/drawing/2014/main" id="{D9E20BE6-E598-9A08-C3D0-D249328214FA}"/>
              </a:ext>
            </a:extLst>
          </p:cNvPr>
          <p:cNvSpPr txBox="1"/>
          <p:nvPr/>
        </p:nvSpPr>
        <p:spPr>
          <a:xfrm>
            <a:off x="264690" y="194557"/>
            <a:ext cx="10708109" cy="769441"/>
          </a:xfrm>
          <a:prstGeom prst="rect">
            <a:avLst/>
          </a:prstGeom>
          <a:noFill/>
        </p:spPr>
        <p:txBody>
          <a:bodyPr wrap="square" rtlCol="0">
            <a:spAutoFit/>
          </a:bodyPr>
          <a:lstStyle/>
          <a:p>
            <a:r>
              <a:rPr lang="en-US" sz="4400" dirty="0">
                <a:latin typeface="GT America Condensed" pitchFamily="2" charset="77"/>
              </a:rPr>
              <a:t>Buy-Side Rankings of Best IR </a:t>
            </a:r>
            <a:r>
              <a:rPr lang="en-US" sz="4400" dirty="0" err="1">
                <a:latin typeface="GT America Condensed" pitchFamily="2" charset="77"/>
              </a:rPr>
              <a:t>Programme</a:t>
            </a:r>
            <a:endParaRPr lang="en-US" sz="4400" dirty="0">
              <a:latin typeface="GT America Condensed" pitchFamily="2" charset="77"/>
            </a:endParaRPr>
          </a:p>
        </p:txBody>
      </p:sp>
      <p:sp>
        <p:nvSpPr>
          <p:cNvPr id="13" name="TextBox 12">
            <a:extLst>
              <a:ext uri="{FF2B5EF4-FFF2-40B4-BE49-F238E27FC236}">
                <a16:creationId xmlns:a16="http://schemas.microsoft.com/office/drawing/2014/main" id="{E5AF8B74-CED9-E004-E498-5917E7D7AC72}"/>
              </a:ext>
            </a:extLst>
          </p:cNvPr>
          <p:cNvSpPr txBox="1"/>
          <p:nvPr/>
        </p:nvSpPr>
        <p:spPr>
          <a:xfrm>
            <a:off x="264689" y="1533347"/>
            <a:ext cx="16418445" cy="584775"/>
          </a:xfrm>
          <a:prstGeom prst="rect">
            <a:avLst/>
          </a:prstGeom>
          <a:noFill/>
        </p:spPr>
        <p:txBody>
          <a:bodyPr wrap="square">
            <a:spAutoFit/>
          </a:bodyPr>
          <a:lstStyle/>
          <a:p>
            <a:pPr marL="12700" marR="5080">
              <a:spcBef>
                <a:spcPts val="260"/>
              </a:spcBef>
            </a:pPr>
            <a:r>
              <a:rPr lang="en-GB" sz="1600" spc="-45" dirty="0">
                <a:latin typeface="GT America Condensed" pitchFamily="2" charset="77"/>
                <a:cs typeface="Arial"/>
              </a:rPr>
              <a:t>Buy-side rankings are also offered by specific voter demographic segments, which reveal the types of investors with whom your IR program is effective and the types with whom it needs to improve. These buy-side rankings are segmented by the voter’s location (where the voter is stationed), assets under management, function (title), and institution type. Results for IR Program “Overall” are an aggregate of all 9 attributes</a:t>
            </a:r>
          </a:p>
        </p:txBody>
      </p:sp>
      <p:sp>
        <p:nvSpPr>
          <p:cNvPr id="17" name="TextBox 16">
            <a:extLst>
              <a:ext uri="{FF2B5EF4-FFF2-40B4-BE49-F238E27FC236}">
                <a16:creationId xmlns:a16="http://schemas.microsoft.com/office/drawing/2014/main" id="{AFCBADEF-985A-705A-19C8-ED1E373F288E}"/>
              </a:ext>
            </a:extLst>
          </p:cNvPr>
          <p:cNvSpPr txBox="1"/>
          <p:nvPr/>
        </p:nvSpPr>
        <p:spPr>
          <a:xfrm>
            <a:off x="264689" y="854024"/>
            <a:ext cx="16418445" cy="400110"/>
          </a:xfrm>
          <a:prstGeom prst="rect">
            <a:avLst/>
          </a:prstGeom>
          <a:noFill/>
        </p:spPr>
        <p:txBody>
          <a:bodyPr wrap="square">
            <a:spAutoFit/>
          </a:bodyPr>
          <a:lstStyle/>
          <a:p>
            <a:pPr marL="12700" marR="5080">
              <a:spcBef>
                <a:spcPts val="260"/>
              </a:spcBef>
            </a:pPr>
            <a:r>
              <a:rPr lang="en-GB" sz="2000" spc="-45" dirty="0">
                <a:solidFill>
                  <a:srgbClr val="F16029"/>
                </a:solidFill>
                <a:latin typeface="GT America Condensed" pitchFamily="2" charset="77"/>
                <a:cs typeface="Arial"/>
              </a:rPr>
              <a:t>by Demographics of the Voter and Attributes</a:t>
            </a:r>
          </a:p>
        </p:txBody>
      </p:sp>
      <p:pic>
        <p:nvPicPr>
          <p:cNvPr id="18" name="Picture 17">
            <a:extLst>
              <a:ext uri="{FF2B5EF4-FFF2-40B4-BE49-F238E27FC236}">
                <a16:creationId xmlns:a16="http://schemas.microsoft.com/office/drawing/2014/main" id="{601FA770-1643-FD17-DB3D-1A752ADC543B}"/>
              </a:ext>
            </a:extLst>
          </p:cNvPr>
          <p:cNvPicPr>
            <a:picLocks noChangeAspect="1"/>
          </p:cNvPicPr>
          <p:nvPr/>
        </p:nvPicPr>
        <p:blipFill>
          <a:blip r:embed="rId3"/>
          <a:stretch>
            <a:fillRect/>
          </a:stretch>
        </p:blipFill>
        <p:spPr>
          <a:xfrm>
            <a:off x="460256" y="2455530"/>
            <a:ext cx="8544596" cy="4282543"/>
          </a:xfrm>
          <a:prstGeom prst="rect">
            <a:avLst/>
          </a:prstGeom>
        </p:spPr>
      </p:pic>
      <p:pic>
        <p:nvPicPr>
          <p:cNvPr id="19" name="Picture 18">
            <a:extLst>
              <a:ext uri="{FF2B5EF4-FFF2-40B4-BE49-F238E27FC236}">
                <a16:creationId xmlns:a16="http://schemas.microsoft.com/office/drawing/2014/main" id="{290BB03F-F0E6-7C33-25ED-BD885D4F70A9}"/>
              </a:ext>
            </a:extLst>
          </p:cNvPr>
          <p:cNvPicPr>
            <a:picLocks noChangeAspect="1"/>
          </p:cNvPicPr>
          <p:nvPr/>
        </p:nvPicPr>
        <p:blipFill>
          <a:blip r:embed="rId4"/>
          <a:stretch>
            <a:fillRect/>
          </a:stretch>
        </p:blipFill>
        <p:spPr>
          <a:xfrm>
            <a:off x="9283149" y="2455529"/>
            <a:ext cx="8474567" cy="3804907"/>
          </a:xfrm>
          <a:prstGeom prst="rect">
            <a:avLst/>
          </a:prstGeom>
        </p:spPr>
      </p:pic>
      <p:pic>
        <p:nvPicPr>
          <p:cNvPr id="21" name="Picture 20">
            <a:extLst>
              <a:ext uri="{FF2B5EF4-FFF2-40B4-BE49-F238E27FC236}">
                <a16:creationId xmlns:a16="http://schemas.microsoft.com/office/drawing/2014/main" id="{BC26C9CD-DE5E-DFE7-5F94-C2D454A1852D}"/>
              </a:ext>
            </a:extLst>
          </p:cNvPr>
          <p:cNvPicPr>
            <a:picLocks noChangeAspect="1"/>
          </p:cNvPicPr>
          <p:nvPr/>
        </p:nvPicPr>
        <p:blipFill>
          <a:blip r:embed="rId5"/>
          <a:stretch>
            <a:fillRect/>
          </a:stretch>
        </p:blipFill>
        <p:spPr>
          <a:xfrm>
            <a:off x="9283149" y="6354968"/>
            <a:ext cx="2476500" cy="1397000"/>
          </a:xfrm>
          <a:prstGeom prst="rect">
            <a:avLst/>
          </a:prstGeom>
        </p:spPr>
      </p:pic>
      <p:pic>
        <p:nvPicPr>
          <p:cNvPr id="22" name="Picture 21">
            <a:extLst>
              <a:ext uri="{FF2B5EF4-FFF2-40B4-BE49-F238E27FC236}">
                <a16:creationId xmlns:a16="http://schemas.microsoft.com/office/drawing/2014/main" id="{3095FFF5-95FA-657D-75A8-DFC33182D81E}"/>
              </a:ext>
            </a:extLst>
          </p:cNvPr>
          <p:cNvPicPr>
            <a:picLocks noChangeAspect="1"/>
          </p:cNvPicPr>
          <p:nvPr/>
        </p:nvPicPr>
        <p:blipFill>
          <a:blip r:embed="rId6"/>
          <a:stretch>
            <a:fillRect/>
          </a:stretch>
        </p:blipFill>
        <p:spPr>
          <a:xfrm>
            <a:off x="11759649" y="6354968"/>
            <a:ext cx="2311400" cy="1435100"/>
          </a:xfrm>
          <a:prstGeom prst="rect">
            <a:avLst/>
          </a:prstGeom>
        </p:spPr>
      </p:pic>
      <p:pic>
        <p:nvPicPr>
          <p:cNvPr id="23" name="Picture 22">
            <a:extLst>
              <a:ext uri="{FF2B5EF4-FFF2-40B4-BE49-F238E27FC236}">
                <a16:creationId xmlns:a16="http://schemas.microsoft.com/office/drawing/2014/main" id="{489B004F-B6D1-A241-13EE-385540E8C6A7}"/>
              </a:ext>
            </a:extLst>
          </p:cNvPr>
          <p:cNvPicPr>
            <a:picLocks noChangeAspect="1"/>
          </p:cNvPicPr>
          <p:nvPr/>
        </p:nvPicPr>
        <p:blipFill>
          <a:blip r:embed="rId7"/>
          <a:stretch>
            <a:fillRect/>
          </a:stretch>
        </p:blipFill>
        <p:spPr>
          <a:xfrm>
            <a:off x="14068445" y="6354968"/>
            <a:ext cx="1893797" cy="1433144"/>
          </a:xfrm>
          <a:prstGeom prst="rect">
            <a:avLst/>
          </a:prstGeom>
        </p:spPr>
      </p:pic>
      <p:pic>
        <p:nvPicPr>
          <p:cNvPr id="24" name="Picture 23">
            <a:extLst>
              <a:ext uri="{FF2B5EF4-FFF2-40B4-BE49-F238E27FC236}">
                <a16:creationId xmlns:a16="http://schemas.microsoft.com/office/drawing/2014/main" id="{F0338D74-9BFE-4A3A-A0E1-4F651A9BF45A}"/>
              </a:ext>
            </a:extLst>
          </p:cNvPr>
          <p:cNvPicPr>
            <a:picLocks noChangeAspect="1"/>
          </p:cNvPicPr>
          <p:nvPr/>
        </p:nvPicPr>
        <p:blipFill>
          <a:blip r:embed="rId8"/>
          <a:stretch>
            <a:fillRect/>
          </a:stretch>
        </p:blipFill>
        <p:spPr>
          <a:xfrm>
            <a:off x="15934365" y="6334240"/>
            <a:ext cx="2045098" cy="1477479"/>
          </a:xfrm>
          <a:prstGeom prst="rect">
            <a:avLst/>
          </a:prstGeom>
        </p:spPr>
      </p:pic>
      <p:pic>
        <p:nvPicPr>
          <p:cNvPr id="25" name="Picture 24">
            <a:extLst>
              <a:ext uri="{FF2B5EF4-FFF2-40B4-BE49-F238E27FC236}">
                <a16:creationId xmlns:a16="http://schemas.microsoft.com/office/drawing/2014/main" id="{1695E579-6068-C705-25A1-F7E0905CED63}"/>
              </a:ext>
            </a:extLst>
          </p:cNvPr>
          <p:cNvPicPr>
            <a:picLocks noChangeAspect="1"/>
          </p:cNvPicPr>
          <p:nvPr/>
        </p:nvPicPr>
        <p:blipFill>
          <a:blip r:embed="rId9"/>
          <a:stretch>
            <a:fillRect/>
          </a:stretch>
        </p:blipFill>
        <p:spPr>
          <a:xfrm>
            <a:off x="9283149" y="7786866"/>
            <a:ext cx="8696314" cy="1382995"/>
          </a:xfrm>
          <a:prstGeom prst="rect">
            <a:avLst/>
          </a:prstGeom>
        </p:spPr>
      </p:pic>
    </p:spTree>
    <p:extLst>
      <p:ext uri="{BB962C8B-B14F-4D97-AF65-F5344CB8AC3E}">
        <p14:creationId xmlns:p14="http://schemas.microsoft.com/office/powerpoint/2010/main" val="1183392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EADE1-D926-9AC0-6D78-27466F5BB149}"/>
              </a:ext>
            </a:extLst>
          </p:cNvPr>
          <p:cNvSpPr/>
          <p:nvPr/>
        </p:nvSpPr>
        <p:spPr>
          <a:xfrm>
            <a:off x="308537" y="2278997"/>
            <a:ext cx="17762381" cy="7085855"/>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B97BCF7-D788-D72F-5AF5-BF5174A7E2F3}"/>
              </a:ext>
            </a:extLst>
          </p:cNvPr>
          <p:cNvGrpSpPr/>
          <p:nvPr/>
        </p:nvGrpSpPr>
        <p:grpSpPr>
          <a:xfrm>
            <a:off x="0" y="9654988"/>
            <a:ext cx="18296430" cy="647047"/>
            <a:chOff x="0" y="9641541"/>
            <a:chExt cx="18296430" cy="647047"/>
          </a:xfrm>
        </p:grpSpPr>
        <p:sp>
          <p:nvSpPr>
            <p:cNvPr id="6" name="Rectangle 5">
              <a:extLst>
                <a:ext uri="{FF2B5EF4-FFF2-40B4-BE49-F238E27FC236}">
                  <a16:creationId xmlns:a16="http://schemas.microsoft.com/office/drawing/2014/main" id="{F1922FA4-52C6-7D15-47BB-0BBE61229EAE}"/>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17F8999-17EA-CD24-5A55-E155B4FCAF85}"/>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8" name="TextBox 7">
              <a:extLst>
                <a:ext uri="{FF2B5EF4-FFF2-40B4-BE49-F238E27FC236}">
                  <a16:creationId xmlns:a16="http://schemas.microsoft.com/office/drawing/2014/main" id="{0A35B7C1-4FE3-7D78-B45A-FADB5CC0D23A}"/>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26.</a:t>
              </a:r>
            </a:p>
          </p:txBody>
        </p:sp>
        <p:pic>
          <p:nvPicPr>
            <p:cNvPr id="9" name="Picture 8" descr="Text, logo&#10;&#10;Description automatically generated">
              <a:extLst>
                <a:ext uri="{FF2B5EF4-FFF2-40B4-BE49-F238E27FC236}">
                  <a16:creationId xmlns:a16="http://schemas.microsoft.com/office/drawing/2014/main" id="{1B9DC767-8B87-671B-5D49-AFFD294AC24B}"/>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10" name="Straight Connector 9">
            <a:extLst>
              <a:ext uri="{FF2B5EF4-FFF2-40B4-BE49-F238E27FC236}">
                <a16:creationId xmlns:a16="http://schemas.microsoft.com/office/drawing/2014/main" id="{B509C4DC-5B4A-5D3C-A7EC-B331DC623FD8}"/>
              </a:ext>
            </a:extLst>
          </p:cNvPr>
          <p:cNvCxnSpPr>
            <a:cxnSpLocks/>
          </p:cNvCxnSpPr>
          <p:nvPr/>
        </p:nvCxnSpPr>
        <p:spPr>
          <a:xfrm>
            <a:off x="264691" y="1320694"/>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B6A6715-3E39-F19C-5AFB-D26BCD743B19}"/>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2" name="TextBox 11">
            <a:extLst>
              <a:ext uri="{FF2B5EF4-FFF2-40B4-BE49-F238E27FC236}">
                <a16:creationId xmlns:a16="http://schemas.microsoft.com/office/drawing/2014/main" id="{145479A5-01C5-4A83-B9B6-49C4D855C647}"/>
              </a:ext>
            </a:extLst>
          </p:cNvPr>
          <p:cNvSpPr txBox="1"/>
          <p:nvPr/>
        </p:nvSpPr>
        <p:spPr>
          <a:xfrm>
            <a:off x="264690" y="194557"/>
            <a:ext cx="12735693" cy="769441"/>
          </a:xfrm>
          <a:prstGeom prst="rect">
            <a:avLst/>
          </a:prstGeom>
          <a:noFill/>
        </p:spPr>
        <p:txBody>
          <a:bodyPr wrap="square" rtlCol="0">
            <a:spAutoFit/>
          </a:bodyPr>
          <a:lstStyle/>
          <a:p>
            <a:r>
              <a:rPr lang="en-US" sz="4400" dirty="0">
                <a:latin typeface="GT America Condensed" pitchFamily="2" charset="77"/>
              </a:rPr>
              <a:t>Sell-Side Rankings of Best Investor Relations Professional</a:t>
            </a:r>
          </a:p>
        </p:txBody>
      </p:sp>
      <p:sp>
        <p:nvSpPr>
          <p:cNvPr id="13" name="TextBox 12">
            <a:extLst>
              <a:ext uri="{FF2B5EF4-FFF2-40B4-BE49-F238E27FC236}">
                <a16:creationId xmlns:a16="http://schemas.microsoft.com/office/drawing/2014/main" id="{0B6A2924-B395-8C3B-8F7D-274A64EA6827}"/>
              </a:ext>
            </a:extLst>
          </p:cNvPr>
          <p:cNvSpPr txBox="1"/>
          <p:nvPr/>
        </p:nvSpPr>
        <p:spPr>
          <a:xfrm>
            <a:off x="264689" y="1533347"/>
            <a:ext cx="16418445" cy="584775"/>
          </a:xfrm>
          <a:prstGeom prst="rect">
            <a:avLst/>
          </a:prstGeom>
          <a:noFill/>
        </p:spPr>
        <p:txBody>
          <a:bodyPr wrap="square">
            <a:spAutoFit/>
          </a:bodyPr>
          <a:lstStyle/>
          <a:p>
            <a:pPr marL="12700" marR="5080">
              <a:spcBef>
                <a:spcPts val="260"/>
              </a:spcBef>
            </a:pPr>
            <a:r>
              <a:rPr lang="en-GB" sz="1600" spc="-45" dirty="0">
                <a:latin typeface="GT America Condensed" pitchFamily="2" charset="77"/>
                <a:cs typeface="Arial"/>
              </a:rPr>
              <a:t>This page presents a comparative analysis between your company and all other companies nominated by sell-side analysts for Best Investor Relations Professional. Market-share scores give added insight into the strength of each individual’s position.</a:t>
            </a:r>
          </a:p>
        </p:txBody>
      </p:sp>
      <p:sp>
        <p:nvSpPr>
          <p:cNvPr id="14" name="TextBox 13">
            <a:extLst>
              <a:ext uri="{FF2B5EF4-FFF2-40B4-BE49-F238E27FC236}">
                <a16:creationId xmlns:a16="http://schemas.microsoft.com/office/drawing/2014/main" id="{0F5899AD-8ED8-3591-5744-EE4D9E382B77}"/>
              </a:ext>
            </a:extLst>
          </p:cNvPr>
          <p:cNvSpPr txBox="1"/>
          <p:nvPr/>
        </p:nvSpPr>
        <p:spPr>
          <a:xfrm>
            <a:off x="264689" y="854024"/>
            <a:ext cx="16418445" cy="400110"/>
          </a:xfrm>
          <a:prstGeom prst="rect">
            <a:avLst/>
          </a:prstGeom>
          <a:noFill/>
        </p:spPr>
        <p:txBody>
          <a:bodyPr wrap="square">
            <a:spAutoFit/>
          </a:bodyPr>
          <a:lstStyle/>
          <a:p>
            <a:pPr marL="12700" marR="5080">
              <a:spcBef>
                <a:spcPts val="260"/>
              </a:spcBef>
            </a:pPr>
            <a:r>
              <a:rPr lang="en-GB" sz="2000" spc="-45" dirty="0">
                <a:solidFill>
                  <a:srgbClr val="F16029"/>
                </a:solidFill>
                <a:latin typeface="GT America Condensed" pitchFamily="2" charset="77"/>
                <a:cs typeface="Arial"/>
              </a:rPr>
              <a:t>by Demographics of the Voter</a:t>
            </a:r>
          </a:p>
        </p:txBody>
      </p:sp>
      <p:sp>
        <p:nvSpPr>
          <p:cNvPr id="22" name="Rectangle 21">
            <a:extLst>
              <a:ext uri="{FF2B5EF4-FFF2-40B4-BE49-F238E27FC236}">
                <a16:creationId xmlns:a16="http://schemas.microsoft.com/office/drawing/2014/main" id="{CF17092B-404C-AAF2-AF19-721D5249AB36}"/>
              </a:ext>
            </a:extLst>
          </p:cNvPr>
          <p:cNvSpPr/>
          <p:nvPr/>
        </p:nvSpPr>
        <p:spPr>
          <a:xfrm>
            <a:off x="556591" y="2455529"/>
            <a:ext cx="7815213" cy="6714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93F63EB-3D06-708A-75B4-CD4D7D8BD36D}"/>
              </a:ext>
            </a:extLst>
          </p:cNvPr>
          <p:cNvPicPr>
            <a:picLocks noChangeAspect="1"/>
          </p:cNvPicPr>
          <p:nvPr/>
        </p:nvPicPr>
        <p:blipFill>
          <a:blip r:embed="rId3"/>
          <a:stretch>
            <a:fillRect/>
          </a:stretch>
        </p:blipFill>
        <p:spPr>
          <a:xfrm>
            <a:off x="988943" y="2972693"/>
            <a:ext cx="3771900" cy="2336800"/>
          </a:xfrm>
          <a:prstGeom prst="rect">
            <a:avLst/>
          </a:prstGeom>
        </p:spPr>
      </p:pic>
      <p:pic>
        <p:nvPicPr>
          <p:cNvPr id="24" name="Picture 23">
            <a:extLst>
              <a:ext uri="{FF2B5EF4-FFF2-40B4-BE49-F238E27FC236}">
                <a16:creationId xmlns:a16="http://schemas.microsoft.com/office/drawing/2014/main" id="{32702F4E-7CE9-CAA1-0F9D-561161D53D65}"/>
              </a:ext>
            </a:extLst>
          </p:cNvPr>
          <p:cNvPicPr>
            <a:picLocks noChangeAspect="1"/>
          </p:cNvPicPr>
          <p:nvPr/>
        </p:nvPicPr>
        <p:blipFill>
          <a:blip r:embed="rId4"/>
          <a:stretch>
            <a:fillRect/>
          </a:stretch>
        </p:blipFill>
        <p:spPr>
          <a:xfrm>
            <a:off x="988944" y="6260436"/>
            <a:ext cx="3771899" cy="2407953"/>
          </a:xfrm>
          <a:prstGeom prst="rect">
            <a:avLst/>
          </a:prstGeom>
        </p:spPr>
      </p:pic>
      <p:pic>
        <p:nvPicPr>
          <p:cNvPr id="25" name="Picture 24">
            <a:extLst>
              <a:ext uri="{FF2B5EF4-FFF2-40B4-BE49-F238E27FC236}">
                <a16:creationId xmlns:a16="http://schemas.microsoft.com/office/drawing/2014/main" id="{53B0B1BB-1678-57FC-64BE-35DB5EC185D1}"/>
              </a:ext>
            </a:extLst>
          </p:cNvPr>
          <p:cNvPicPr>
            <a:picLocks noChangeAspect="1"/>
          </p:cNvPicPr>
          <p:nvPr/>
        </p:nvPicPr>
        <p:blipFill>
          <a:blip r:embed="rId5"/>
          <a:stretch>
            <a:fillRect/>
          </a:stretch>
        </p:blipFill>
        <p:spPr>
          <a:xfrm>
            <a:off x="4760843" y="6260436"/>
            <a:ext cx="3276600" cy="2336800"/>
          </a:xfrm>
          <a:prstGeom prst="rect">
            <a:avLst/>
          </a:prstGeom>
        </p:spPr>
      </p:pic>
      <p:pic>
        <p:nvPicPr>
          <p:cNvPr id="26" name="Picture 25">
            <a:extLst>
              <a:ext uri="{FF2B5EF4-FFF2-40B4-BE49-F238E27FC236}">
                <a16:creationId xmlns:a16="http://schemas.microsoft.com/office/drawing/2014/main" id="{165B036F-512F-55BB-D480-E0690B03C659}"/>
              </a:ext>
            </a:extLst>
          </p:cNvPr>
          <p:cNvPicPr>
            <a:picLocks noChangeAspect="1"/>
          </p:cNvPicPr>
          <p:nvPr/>
        </p:nvPicPr>
        <p:blipFill>
          <a:blip r:embed="rId6"/>
          <a:stretch>
            <a:fillRect/>
          </a:stretch>
        </p:blipFill>
        <p:spPr>
          <a:xfrm>
            <a:off x="8512715" y="2455528"/>
            <a:ext cx="9334331" cy="4740401"/>
          </a:xfrm>
          <a:prstGeom prst="rect">
            <a:avLst/>
          </a:prstGeom>
        </p:spPr>
      </p:pic>
    </p:spTree>
    <p:extLst>
      <p:ext uri="{BB962C8B-B14F-4D97-AF65-F5344CB8AC3E}">
        <p14:creationId xmlns:p14="http://schemas.microsoft.com/office/powerpoint/2010/main" val="4194189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A79C7E-2484-13DF-ADDD-8AA1D01E3B6A}"/>
              </a:ext>
            </a:extLst>
          </p:cNvPr>
          <p:cNvSpPr/>
          <p:nvPr/>
        </p:nvSpPr>
        <p:spPr>
          <a:xfrm>
            <a:off x="308538" y="1694222"/>
            <a:ext cx="17762381" cy="7808679"/>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A247DCF-0D97-7F53-EA47-7C86D40A1945}"/>
              </a:ext>
            </a:extLst>
          </p:cNvPr>
          <p:cNvGrpSpPr/>
          <p:nvPr/>
        </p:nvGrpSpPr>
        <p:grpSpPr>
          <a:xfrm>
            <a:off x="0" y="9654988"/>
            <a:ext cx="18296430" cy="647047"/>
            <a:chOff x="0" y="9641541"/>
            <a:chExt cx="18296430" cy="647047"/>
          </a:xfrm>
        </p:grpSpPr>
        <p:sp>
          <p:nvSpPr>
            <p:cNvPr id="6" name="Rectangle 5">
              <a:extLst>
                <a:ext uri="{FF2B5EF4-FFF2-40B4-BE49-F238E27FC236}">
                  <a16:creationId xmlns:a16="http://schemas.microsoft.com/office/drawing/2014/main" id="{CC871F74-5120-BAC7-FE39-A6E474B18ACC}"/>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1E93B02-927B-4CE7-5F5D-D9169878F5D4}"/>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8" name="TextBox 7">
              <a:extLst>
                <a:ext uri="{FF2B5EF4-FFF2-40B4-BE49-F238E27FC236}">
                  <a16:creationId xmlns:a16="http://schemas.microsoft.com/office/drawing/2014/main" id="{30DEAF12-5ABA-DED4-EB02-CB5C664A73DC}"/>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19.</a:t>
              </a:r>
            </a:p>
          </p:txBody>
        </p:sp>
        <p:pic>
          <p:nvPicPr>
            <p:cNvPr id="9" name="Picture 8" descr="Text, logo&#10;&#10;Description automatically generated">
              <a:extLst>
                <a:ext uri="{FF2B5EF4-FFF2-40B4-BE49-F238E27FC236}">
                  <a16:creationId xmlns:a16="http://schemas.microsoft.com/office/drawing/2014/main" id="{92FF22C5-DE3A-DCCE-7F6D-16A900049317}"/>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10" name="Straight Connector 9">
            <a:extLst>
              <a:ext uri="{FF2B5EF4-FFF2-40B4-BE49-F238E27FC236}">
                <a16:creationId xmlns:a16="http://schemas.microsoft.com/office/drawing/2014/main" id="{C6BC8946-AC1F-7D46-019C-16BE704E81C4}"/>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3AFE530-87EA-EC89-CA91-675F742738F0}"/>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2" name="TextBox 11">
            <a:extLst>
              <a:ext uri="{FF2B5EF4-FFF2-40B4-BE49-F238E27FC236}">
                <a16:creationId xmlns:a16="http://schemas.microsoft.com/office/drawing/2014/main" id="{9E021A93-8639-270F-9592-4370338D52BD}"/>
              </a:ext>
            </a:extLst>
          </p:cNvPr>
          <p:cNvSpPr txBox="1"/>
          <p:nvPr/>
        </p:nvSpPr>
        <p:spPr>
          <a:xfrm>
            <a:off x="264690" y="194557"/>
            <a:ext cx="10708109" cy="769441"/>
          </a:xfrm>
          <a:prstGeom prst="rect">
            <a:avLst/>
          </a:prstGeom>
          <a:noFill/>
        </p:spPr>
        <p:txBody>
          <a:bodyPr wrap="square" rtlCol="0">
            <a:spAutoFit/>
          </a:bodyPr>
          <a:lstStyle/>
          <a:p>
            <a:r>
              <a:rPr lang="en-US" sz="4400" dirty="0">
                <a:latin typeface="GT America Condensed" pitchFamily="2" charset="77"/>
              </a:rPr>
              <a:t>Results – II Corporate Dashboard</a:t>
            </a:r>
          </a:p>
        </p:txBody>
      </p:sp>
      <p:sp>
        <p:nvSpPr>
          <p:cNvPr id="14" name="Rectangle 13">
            <a:extLst>
              <a:ext uri="{FF2B5EF4-FFF2-40B4-BE49-F238E27FC236}">
                <a16:creationId xmlns:a16="http://schemas.microsoft.com/office/drawing/2014/main" id="{66F13146-50E1-1797-5C01-87B5A963529A}"/>
              </a:ext>
            </a:extLst>
          </p:cNvPr>
          <p:cNvSpPr/>
          <p:nvPr/>
        </p:nvSpPr>
        <p:spPr>
          <a:xfrm>
            <a:off x="502308" y="1837776"/>
            <a:ext cx="8493652" cy="46973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GT America Condensed" pitchFamily="2" charset="77"/>
                <a:cs typeface="Arial"/>
              </a:rPr>
              <a:t>Overall Performance Summary by Research Category for Country/Sector</a:t>
            </a:r>
          </a:p>
        </p:txBody>
      </p:sp>
      <p:sp>
        <p:nvSpPr>
          <p:cNvPr id="16" name="Rectangle 15">
            <a:extLst>
              <a:ext uri="{FF2B5EF4-FFF2-40B4-BE49-F238E27FC236}">
                <a16:creationId xmlns:a16="http://schemas.microsoft.com/office/drawing/2014/main" id="{F41DEEDD-A82F-0F48-F9B2-ACCBE9C70E1C}"/>
              </a:ext>
            </a:extLst>
          </p:cNvPr>
          <p:cNvSpPr/>
          <p:nvPr/>
        </p:nvSpPr>
        <p:spPr>
          <a:xfrm>
            <a:off x="502307" y="2307511"/>
            <a:ext cx="8493652" cy="3216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64F7F7B-50CF-AAF7-0689-EABDAB0839B2}"/>
              </a:ext>
            </a:extLst>
          </p:cNvPr>
          <p:cNvSpPr txBox="1"/>
          <p:nvPr/>
        </p:nvSpPr>
        <p:spPr>
          <a:xfrm>
            <a:off x="264690" y="1121480"/>
            <a:ext cx="16418445" cy="584775"/>
          </a:xfrm>
          <a:prstGeom prst="rect">
            <a:avLst/>
          </a:prstGeom>
          <a:noFill/>
        </p:spPr>
        <p:txBody>
          <a:bodyPr wrap="square">
            <a:spAutoFit/>
          </a:bodyPr>
          <a:lstStyle/>
          <a:p>
            <a:pPr marL="12700" marR="5080">
              <a:spcBef>
                <a:spcPts val="260"/>
              </a:spcBef>
            </a:pPr>
            <a:r>
              <a:rPr lang="en-GB" sz="1600" spc="-45" dirty="0">
                <a:latin typeface="GT America Condensed" pitchFamily="2" charset="77"/>
                <a:cs typeface="Arial"/>
              </a:rPr>
              <a:t>The Corporate Dashboard is an </a:t>
            </a:r>
            <a:r>
              <a:rPr lang="en-GB" sz="1600" spc="-45" dirty="0">
                <a:solidFill>
                  <a:srgbClr val="F16029"/>
                </a:solidFill>
                <a:latin typeface="GT America Condensed" pitchFamily="2" charset="77"/>
                <a:cs typeface="Arial"/>
              </a:rPr>
              <a:t>interactive data visualisation and mapping tool,</a:t>
            </a:r>
            <a:r>
              <a:rPr lang="en-GB" sz="1600" spc="-45" dirty="0">
                <a:latin typeface="GT America Condensed" pitchFamily="2" charset="77"/>
                <a:cs typeface="Arial"/>
              </a:rPr>
              <a:t> providing business management </a:t>
            </a:r>
            <a:r>
              <a:rPr lang="en-GB" sz="1600" spc="-45" dirty="0">
                <a:solidFill>
                  <a:srgbClr val="F16029"/>
                </a:solidFill>
                <a:latin typeface="GT America Condensed" pitchFamily="2" charset="77"/>
                <a:cs typeface="Arial"/>
              </a:rPr>
              <a:t>insights to inform strategic outreach and resource allocation for more effective IR </a:t>
            </a:r>
            <a:r>
              <a:rPr lang="en-GB" sz="1600" spc="-45" dirty="0">
                <a:latin typeface="GT America Condensed" pitchFamily="2" charset="77"/>
                <a:cs typeface="Arial"/>
              </a:rPr>
              <a:t>engagement and communication. The data insights are </a:t>
            </a:r>
            <a:r>
              <a:rPr lang="en-GB" sz="1600" spc="-45" dirty="0">
                <a:solidFill>
                  <a:srgbClr val="F16029"/>
                </a:solidFill>
                <a:latin typeface="GT America Condensed" pitchFamily="2" charset="77"/>
                <a:cs typeface="Arial"/>
              </a:rPr>
              <a:t>the first-choice source </a:t>
            </a:r>
            <a:r>
              <a:rPr lang="en-GB" sz="1600" spc="-45" dirty="0">
                <a:latin typeface="GT America Condensed" pitchFamily="2" charset="77"/>
                <a:cs typeface="Arial"/>
              </a:rPr>
              <a:t>and </a:t>
            </a:r>
            <a:r>
              <a:rPr lang="en-GB" sz="1600" spc="-45" dirty="0">
                <a:solidFill>
                  <a:srgbClr val="F16029"/>
                </a:solidFill>
                <a:latin typeface="GT America Condensed" pitchFamily="2" charset="77"/>
                <a:cs typeface="Arial"/>
              </a:rPr>
              <a:t>global industry benchmark for independent performance validation,</a:t>
            </a:r>
            <a:r>
              <a:rPr lang="en-GB" sz="1600" spc="-45" dirty="0">
                <a:latin typeface="GT America Condensed" pitchFamily="2" charset="77"/>
                <a:cs typeface="Arial"/>
              </a:rPr>
              <a:t> market intelligence and competitor analysis.</a:t>
            </a:r>
          </a:p>
        </p:txBody>
      </p:sp>
      <p:pic>
        <p:nvPicPr>
          <p:cNvPr id="23" name="Picture 22">
            <a:extLst>
              <a:ext uri="{FF2B5EF4-FFF2-40B4-BE49-F238E27FC236}">
                <a16:creationId xmlns:a16="http://schemas.microsoft.com/office/drawing/2014/main" id="{D1C78210-39F1-17C0-33B2-1A39200517D6}"/>
              </a:ext>
            </a:extLst>
          </p:cNvPr>
          <p:cNvPicPr>
            <a:picLocks noChangeAspect="1"/>
          </p:cNvPicPr>
          <p:nvPr/>
        </p:nvPicPr>
        <p:blipFill>
          <a:blip r:embed="rId3"/>
          <a:stretch>
            <a:fillRect/>
          </a:stretch>
        </p:blipFill>
        <p:spPr>
          <a:xfrm>
            <a:off x="1594817" y="2403415"/>
            <a:ext cx="5923907" cy="2984224"/>
          </a:xfrm>
          <a:prstGeom prst="rect">
            <a:avLst/>
          </a:prstGeom>
        </p:spPr>
      </p:pic>
      <p:sp>
        <p:nvSpPr>
          <p:cNvPr id="30" name="Rectangle 29">
            <a:extLst>
              <a:ext uri="{FF2B5EF4-FFF2-40B4-BE49-F238E27FC236}">
                <a16:creationId xmlns:a16="http://schemas.microsoft.com/office/drawing/2014/main" id="{09A12426-235A-872A-93E3-C87DC3DF7DAE}"/>
              </a:ext>
            </a:extLst>
          </p:cNvPr>
          <p:cNvSpPr/>
          <p:nvPr/>
        </p:nvSpPr>
        <p:spPr>
          <a:xfrm>
            <a:off x="502308" y="5648049"/>
            <a:ext cx="8493652" cy="46973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GT America Condensed" pitchFamily="2" charset="77"/>
                <a:cs typeface="Arial"/>
              </a:rPr>
              <a:t>Summary by Research Category for Country/Sector – Leader table</a:t>
            </a:r>
          </a:p>
        </p:txBody>
      </p:sp>
      <p:sp>
        <p:nvSpPr>
          <p:cNvPr id="31" name="Rectangle 30">
            <a:extLst>
              <a:ext uri="{FF2B5EF4-FFF2-40B4-BE49-F238E27FC236}">
                <a16:creationId xmlns:a16="http://schemas.microsoft.com/office/drawing/2014/main" id="{0AD5C8D7-F260-725F-E79D-996652161301}"/>
              </a:ext>
            </a:extLst>
          </p:cNvPr>
          <p:cNvSpPr/>
          <p:nvPr/>
        </p:nvSpPr>
        <p:spPr>
          <a:xfrm>
            <a:off x="502307" y="6117784"/>
            <a:ext cx="8493652" cy="3216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47881A8C-DF54-5400-2CF0-CFB1A98CCCF2}"/>
              </a:ext>
            </a:extLst>
          </p:cNvPr>
          <p:cNvPicPr>
            <a:picLocks noChangeAspect="1"/>
          </p:cNvPicPr>
          <p:nvPr/>
        </p:nvPicPr>
        <p:blipFill rotWithShape="1">
          <a:blip r:embed="rId4"/>
          <a:srcRect r="1959"/>
          <a:stretch/>
        </p:blipFill>
        <p:spPr>
          <a:xfrm>
            <a:off x="1474059" y="6228896"/>
            <a:ext cx="6044665" cy="2986837"/>
          </a:xfrm>
          <a:prstGeom prst="rect">
            <a:avLst/>
          </a:prstGeom>
        </p:spPr>
      </p:pic>
      <p:sp>
        <p:nvSpPr>
          <p:cNvPr id="34" name="Rectangle 33">
            <a:extLst>
              <a:ext uri="{FF2B5EF4-FFF2-40B4-BE49-F238E27FC236}">
                <a16:creationId xmlns:a16="http://schemas.microsoft.com/office/drawing/2014/main" id="{2D45F966-C05E-F7FC-B9D1-82DB6D17C4AF}"/>
              </a:ext>
            </a:extLst>
          </p:cNvPr>
          <p:cNvSpPr/>
          <p:nvPr/>
        </p:nvSpPr>
        <p:spPr>
          <a:xfrm>
            <a:off x="9087422" y="1851632"/>
            <a:ext cx="8493652" cy="46973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GT America Condensed" pitchFamily="2" charset="77"/>
                <a:cs typeface="Arial"/>
              </a:rPr>
              <a:t>RESEARCH CATEGORIES: Peer Sector/Country Benchmarking by Stakeholder Target Group</a:t>
            </a:r>
          </a:p>
        </p:txBody>
      </p:sp>
      <p:sp>
        <p:nvSpPr>
          <p:cNvPr id="35" name="Rectangle 34">
            <a:extLst>
              <a:ext uri="{FF2B5EF4-FFF2-40B4-BE49-F238E27FC236}">
                <a16:creationId xmlns:a16="http://schemas.microsoft.com/office/drawing/2014/main" id="{FC490C13-D115-5DA1-0094-B8F250B071B8}"/>
              </a:ext>
            </a:extLst>
          </p:cNvPr>
          <p:cNvSpPr/>
          <p:nvPr/>
        </p:nvSpPr>
        <p:spPr>
          <a:xfrm>
            <a:off x="9087421" y="2321367"/>
            <a:ext cx="8493652" cy="3216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AF6EEB1-F04C-CA6C-1FA7-CC5B47A5695D}"/>
              </a:ext>
            </a:extLst>
          </p:cNvPr>
          <p:cNvSpPr/>
          <p:nvPr/>
        </p:nvSpPr>
        <p:spPr>
          <a:xfrm>
            <a:off x="9087422" y="5661905"/>
            <a:ext cx="8493652" cy="46973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GT America Condensed" pitchFamily="2" charset="77"/>
                <a:cs typeface="Arial"/>
              </a:rPr>
              <a:t>IR ATTRIBUTES: Peer Sector/Country Benchmarking by Stakeholder Target Group</a:t>
            </a:r>
          </a:p>
        </p:txBody>
      </p:sp>
      <p:sp>
        <p:nvSpPr>
          <p:cNvPr id="38" name="Rectangle 37">
            <a:extLst>
              <a:ext uri="{FF2B5EF4-FFF2-40B4-BE49-F238E27FC236}">
                <a16:creationId xmlns:a16="http://schemas.microsoft.com/office/drawing/2014/main" id="{0F41E27C-5865-BFC1-0616-E4C6D15A801D}"/>
              </a:ext>
            </a:extLst>
          </p:cNvPr>
          <p:cNvSpPr/>
          <p:nvPr/>
        </p:nvSpPr>
        <p:spPr>
          <a:xfrm>
            <a:off x="9087421" y="6131640"/>
            <a:ext cx="8493652" cy="3216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47461037-1401-D322-288A-CFD568F95599}"/>
              </a:ext>
            </a:extLst>
          </p:cNvPr>
          <p:cNvPicPr>
            <a:picLocks noChangeAspect="1"/>
          </p:cNvPicPr>
          <p:nvPr/>
        </p:nvPicPr>
        <p:blipFill>
          <a:blip r:embed="rId5"/>
          <a:stretch>
            <a:fillRect/>
          </a:stretch>
        </p:blipFill>
        <p:spPr>
          <a:xfrm>
            <a:off x="10163665" y="2420436"/>
            <a:ext cx="6216023" cy="2991907"/>
          </a:xfrm>
          <a:prstGeom prst="rect">
            <a:avLst/>
          </a:prstGeom>
        </p:spPr>
      </p:pic>
      <p:pic>
        <p:nvPicPr>
          <p:cNvPr id="41" name="Picture 40">
            <a:extLst>
              <a:ext uri="{FF2B5EF4-FFF2-40B4-BE49-F238E27FC236}">
                <a16:creationId xmlns:a16="http://schemas.microsoft.com/office/drawing/2014/main" id="{0D9FD303-7FCE-7C30-60F8-CEB6F24F81F8}"/>
              </a:ext>
            </a:extLst>
          </p:cNvPr>
          <p:cNvPicPr>
            <a:picLocks noChangeAspect="1"/>
          </p:cNvPicPr>
          <p:nvPr/>
        </p:nvPicPr>
        <p:blipFill>
          <a:blip r:embed="rId6"/>
          <a:stretch>
            <a:fillRect/>
          </a:stretch>
        </p:blipFill>
        <p:spPr>
          <a:xfrm>
            <a:off x="10163665" y="6255939"/>
            <a:ext cx="6451304" cy="2959587"/>
          </a:xfrm>
          <a:prstGeom prst="rect">
            <a:avLst/>
          </a:prstGeom>
        </p:spPr>
      </p:pic>
    </p:spTree>
    <p:extLst>
      <p:ext uri="{BB962C8B-B14F-4D97-AF65-F5344CB8AC3E}">
        <p14:creationId xmlns:p14="http://schemas.microsoft.com/office/powerpoint/2010/main" val="535949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C341E9-3FB8-CD11-6E6C-560E9DE45DD4}"/>
              </a:ext>
            </a:extLst>
          </p:cNvPr>
          <p:cNvSpPr/>
          <p:nvPr/>
        </p:nvSpPr>
        <p:spPr>
          <a:xfrm>
            <a:off x="264692" y="1296464"/>
            <a:ext cx="17762381" cy="7949459"/>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16D932A-4AE4-656D-7D50-46C32B5DC7B9}"/>
              </a:ext>
            </a:extLst>
          </p:cNvPr>
          <p:cNvGrpSpPr/>
          <p:nvPr/>
        </p:nvGrpSpPr>
        <p:grpSpPr>
          <a:xfrm>
            <a:off x="0" y="9654988"/>
            <a:ext cx="18296430" cy="647047"/>
            <a:chOff x="0" y="9641541"/>
            <a:chExt cx="18296430" cy="647047"/>
          </a:xfrm>
        </p:grpSpPr>
        <p:sp>
          <p:nvSpPr>
            <p:cNvPr id="6" name="Rectangle 5">
              <a:extLst>
                <a:ext uri="{FF2B5EF4-FFF2-40B4-BE49-F238E27FC236}">
                  <a16:creationId xmlns:a16="http://schemas.microsoft.com/office/drawing/2014/main" id="{9F48A126-525B-9F2A-1991-90973DFA097A}"/>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5860D2F-1456-909E-4FD6-87F52A1F897D}"/>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8" name="TextBox 7">
              <a:extLst>
                <a:ext uri="{FF2B5EF4-FFF2-40B4-BE49-F238E27FC236}">
                  <a16:creationId xmlns:a16="http://schemas.microsoft.com/office/drawing/2014/main" id="{9F2A743B-C24A-5AC9-1122-47C8855DEDB4}"/>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27.</a:t>
              </a:r>
            </a:p>
          </p:txBody>
        </p:sp>
        <p:pic>
          <p:nvPicPr>
            <p:cNvPr id="9" name="Picture 8" descr="Text, logo&#10;&#10;Description automatically generated">
              <a:extLst>
                <a:ext uri="{FF2B5EF4-FFF2-40B4-BE49-F238E27FC236}">
                  <a16:creationId xmlns:a16="http://schemas.microsoft.com/office/drawing/2014/main" id="{1CA77926-ADF7-5D52-FBB2-327068E592EF}"/>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10" name="Straight Connector 9">
            <a:extLst>
              <a:ext uri="{FF2B5EF4-FFF2-40B4-BE49-F238E27FC236}">
                <a16:creationId xmlns:a16="http://schemas.microsoft.com/office/drawing/2014/main" id="{0892B0FA-7EAE-41B8-2D51-E8122596D3F8}"/>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BE9E7F5-82FF-028F-D702-AA170A1B2CD8}"/>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2" name="TextBox 11">
            <a:extLst>
              <a:ext uri="{FF2B5EF4-FFF2-40B4-BE49-F238E27FC236}">
                <a16:creationId xmlns:a16="http://schemas.microsoft.com/office/drawing/2014/main" id="{79197935-07A0-A3BF-C139-F59670D778E6}"/>
              </a:ext>
            </a:extLst>
          </p:cNvPr>
          <p:cNvSpPr txBox="1"/>
          <p:nvPr/>
        </p:nvSpPr>
        <p:spPr>
          <a:xfrm>
            <a:off x="264690" y="194557"/>
            <a:ext cx="10708109" cy="769441"/>
          </a:xfrm>
          <a:prstGeom prst="rect">
            <a:avLst/>
          </a:prstGeom>
          <a:noFill/>
        </p:spPr>
        <p:txBody>
          <a:bodyPr wrap="square" rtlCol="0">
            <a:spAutoFit/>
          </a:bodyPr>
          <a:lstStyle/>
          <a:p>
            <a:r>
              <a:rPr lang="en-US" sz="4400" dirty="0">
                <a:latin typeface="GT America Condensed" pitchFamily="2" charset="77"/>
              </a:rPr>
              <a:t>Fee Schedule</a:t>
            </a:r>
          </a:p>
        </p:txBody>
      </p:sp>
      <p:sp>
        <p:nvSpPr>
          <p:cNvPr id="13" name="Rectangle 12">
            <a:extLst>
              <a:ext uri="{FF2B5EF4-FFF2-40B4-BE49-F238E27FC236}">
                <a16:creationId xmlns:a16="http://schemas.microsoft.com/office/drawing/2014/main" id="{FE91CC46-3239-6A22-B853-717565F2C400}"/>
              </a:ext>
            </a:extLst>
          </p:cNvPr>
          <p:cNvSpPr/>
          <p:nvPr/>
        </p:nvSpPr>
        <p:spPr>
          <a:xfrm>
            <a:off x="575044" y="1546558"/>
            <a:ext cx="12544608" cy="531124"/>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GT America Condensed" pitchFamily="2" charset="77"/>
                <a:cs typeface="Arial"/>
              </a:rPr>
              <a:t>COMPLETE PERCEPTION STUDY: $25,000</a:t>
            </a:r>
          </a:p>
        </p:txBody>
      </p:sp>
      <p:sp>
        <p:nvSpPr>
          <p:cNvPr id="16" name="Rectangle 15">
            <a:extLst>
              <a:ext uri="{FF2B5EF4-FFF2-40B4-BE49-F238E27FC236}">
                <a16:creationId xmlns:a16="http://schemas.microsoft.com/office/drawing/2014/main" id="{C7BBAED7-5DF3-D326-0D27-7607625C2AF3}"/>
              </a:ext>
            </a:extLst>
          </p:cNvPr>
          <p:cNvSpPr/>
          <p:nvPr/>
        </p:nvSpPr>
        <p:spPr>
          <a:xfrm>
            <a:off x="575042" y="2077682"/>
            <a:ext cx="12544609" cy="3309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40F8DD4-1D3E-2135-5932-BACD80D8CDC8}"/>
              </a:ext>
            </a:extLst>
          </p:cNvPr>
          <p:cNvSpPr txBox="1"/>
          <p:nvPr/>
        </p:nvSpPr>
        <p:spPr>
          <a:xfrm>
            <a:off x="816557" y="2237446"/>
            <a:ext cx="3735566" cy="2977738"/>
          </a:xfrm>
          <a:prstGeom prst="rect">
            <a:avLst/>
          </a:prstGeom>
          <a:noFill/>
        </p:spPr>
        <p:txBody>
          <a:bodyPr wrap="square">
            <a:spAutoFit/>
          </a:bodyPr>
          <a:lstStyle/>
          <a:p>
            <a:pPr marL="12700" marR="5080">
              <a:spcBef>
                <a:spcPts val="260"/>
              </a:spcBef>
            </a:pPr>
            <a:r>
              <a:rPr lang="en-GB" spc="-45" dirty="0">
                <a:solidFill>
                  <a:srgbClr val="F16029"/>
                </a:solidFill>
                <a:latin typeface="GT America Condensed" pitchFamily="2" charset="77"/>
                <a:cs typeface="Arial"/>
              </a:rPr>
              <a:t>Sector Rankings</a:t>
            </a:r>
            <a:endParaRPr lang="en-GB" spc="-45" dirty="0">
              <a:latin typeface="GT America Condensed" pitchFamily="2" charset="77"/>
              <a:cs typeface="Arial"/>
            </a:endParaRPr>
          </a:p>
          <a:p>
            <a:pPr marL="298450" marR="5080" indent="-285750">
              <a:spcBef>
                <a:spcPts val="260"/>
              </a:spcBef>
              <a:buFontTx/>
              <a:buChar char="-"/>
            </a:pPr>
            <a:r>
              <a:rPr lang="en-GB" spc="-45" dirty="0">
                <a:latin typeface="GT America Condensed" pitchFamily="2" charset="77"/>
                <a:cs typeface="Arial"/>
              </a:rPr>
              <a:t>Buy-side, sell-side and combined buy- and sell-side sector rankings and scores for Best Investor Relations, across ten performance attributes</a:t>
            </a:r>
          </a:p>
          <a:p>
            <a:pPr marL="298450" marR="5080" indent="-285750">
              <a:spcBef>
                <a:spcPts val="260"/>
              </a:spcBef>
              <a:buFontTx/>
              <a:buChar char="-"/>
            </a:pPr>
            <a:endParaRPr lang="en-GB" spc="-45" dirty="0">
              <a:latin typeface="GT America Condensed" pitchFamily="2" charset="77"/>
              <a:cs typeface="Arial"/>
            </a:endParaRPr>
          </a:p>
          <a:p>
            <a:pPr marL="298450" marR="5080" indent="-285750">
              <a:spcBef>
                <a:spcPts val="260"/>
              </a:spcBef>
              <a:buFontTx/>
              <a:buChar char="-"/>
            </a:pPr>
            <a:r>
              <a:rPr lang="en-GB" spc="-45" dirty="0">
                <a:latin typeface="GT America Condensed" pitchFamily="2" charset="77"/>
                <a:cs typeface="Arial"/>
              </a:rPr>
              <a:t>Buy-side, sell-side and combined buy- and sell-side sector rankings and scores for Best CEO’s, CFO’s and IR Professionals</a:t>
            </a:r>
          </a:p>
        </p:txBody>
      </p:sp>
      <p:sp>
        <p:nvSpPr>
          <p:cNvPr id="21" name="TextBox 20">
            <a:extLst>
              <a:ext uri="{FF2B5EF4-FFF2-40B4-BE49-F238E27FC236}">
                <a16:creationId xmlns:a16="http://schemas.microsoft.com/office/drawing/2014/main" id="{AE067613-52D1-20DE-A950-732EC1B9C9F5}"/>
              </a:ext>
            </a:extLst>
          </p:cNvPr>
          <p:cNvSpPr txBox="1"/>
          <p:nvPr/>
        </p:nvSpPr>
        <p:spPr>
          <a:xfrm>
            <a:off x="4901581" y="2237445"/>
            <a:ext cx="3735566" cy="1792798"/>
          </a:xfrm>
          <a:prstGeom prst="rect">
            <a:avLst/>
          </a:prstGeom>
          <a:noFill/>
        </p:spPr>
        <p:txBody>
          <a:bodyPr wrap="square">
            <a:spAutoFit/>
          </a:bodyPr>
          <a:lstStyle/>
          <a:p>
            <a:pPr marL="12700" marR="5080">
              <a:spcBef>
                <a:spcPts val="260"/>
              </a:spcBef>
            </a:pPr>
            <a:r>
              <a:rPr lang="en-GB" spc="-45" dirty="0">
                <a:solidFill>
                  <a:srgbClr val="F16029"/>
                </a:solidFill>
                <a:latin typeface="GT America Condensed" pitchFamily="2" charset="77"/>
                <a:cs typeface="Arial"/>
              </a:rPr>
              <a:t>Sector Voter Breakouts</a:t>
            </a:r>
            <a:endParaRPr lang="en-GB" spc="-45" dirty="0">
              <a:latin typeface="GT America Condensed" pitchFamily="2" charset="77"/>
              <a:cs typeface="Arial"/>
            </a:endParaRPr>
          </a:p>
          <a:p>
            <a:pPr marL="298450" marR="5080" indent="-285750">
              <a:spcBef>
                <a:spcPts val="260"/>
              </a:spcBef>
              <a:buFontTx/>
              <a:buChar char="-"/>
            </a:pPr>
            <a:r>
              <a:rPr lang="en-GB" spc="-45" dirty="0">
                <a:latin typeface="GT America Condensed" pitchFamily="2" charset="77"/>
                <a:cs typeface="Arial"/>
              </a:rPr>
              <a:t>Buy-side and sell-side ranks provided by location, domicile, asset size, voter function, institution type and Research Team across all four ranking categories.</a:t>
            </a:r>
          </a:p>
        </p:txBody>
      </p:sp>
      <p:sp>
        <p:nvSpPr>
          <p:cNvPr id="22" name="TextBox 21">
            <a:extLst>
              <a:ext uri="{FF2B5EF4-FFF2-40B4-BE49-F238E27FC236}">
                <a16:creationId xmlns:a16="http://schemas.microsoft.com/office/drawing/2014/main" id="{58DEF739-E098-EA60-0781-0368DD51BC98}"/>
              </a:ext>
            </a:extLst>
          </p:cNvPr>
          <p:cNvSpPr txBox="1"/>
          <p:nvPr/>
        </p:nvSpPr>
        <p:spPr>
          <a:xfrm>
            <a:off x="4901581" y="4190006"/>
            <a:ext cx="3735566" cy="961802"/>
          </a:xfrm>
          <a:prstGeom prst="rect">
            <a:avLst/>
          </a:prstGeom>
          <a:noFill/>
        </p:spPr>
        <p:txBody>
          <a:bodyPr wrap="square">
            <a:spAutoFit/>
          </a:bodyPr>
          <a:lstStyle/>
          <a:p>
            <a:pPr marL="12700" marR="5080">
              <a:spcBef>
                <a:spcPts val="260"/>
              </a:spcBef>
            </a:pPr>
            <a:r>
              <a:rPr lang="en-GB" spc="-45" dirty="0">
                <a:solidFill>
                  <a:srgbClr val="F16029"/>
                </a:solidFill>
                <a:latin typeface="GT America Condensed" pitchFamily="2" charset="77"/>
                <a:cs typeface="Arial"/>
              </a:rPr>
              <a:t>Insights from IR Directors</a:t>
            </a:r>
            <a:endParaRPr lang="en-GB" spc="-45" dirty="0">
              <a:latin typeface="GT America Condensed" pitchFamily="2" charset="77"/>
              <a:cs typeface="Arial"/>
            </a:endParaRPr>
          </a:p>
          <a:p>
            <a:pPr marL="298450" marR="5080" indent="-285750">
              <a:spcBef>
                <a:spcPts val="260"/>
              </a:spcBef>
              <a:buFontTx/>
              <a:buChar char="-"/>
            </a:pPr>
            <a:r>
              <a:rPr lang="en-GB" spc="-45" dirty="0">
                <a:latin typeface="GT America Condensed" pitchFamily="2" charset="77"/>
                <a:cs typeface="Arial"/>
              </a:rPr>
              <a:t>Advice and practices from IR Directors in Japan</a:t>
            </a:r>
          </a:p>
        </p:txBody>
      </p:sp>
      <p:sp>
        <p:nvSpPr>
          <p:cNvPr id="23" name="TextBox 22">
            <a:extLst>
              <a:ext uri="{FF2B5EF4-FFF2-40B4-BE49-F238E27FC236}">
                <a16:creationId xmlns:a16="http://schemas.microsoft.com/office/drawing/2014/main" id="{916F527A-65D8-A76B-8E7C-BCD83CA36CF2}"/>
              </a:ext>
            </a:extLst>
          </p:cNvPr>
          <p:cNvSpPr txBox="1"/>
          <p:nvPr/>
        </p:nvSpPr>
        <p:spPr>
          <a:xfrm>
            <a:off x="8986605" y="2237445"/>
            <a:ext cx="3735566" cy="1238801"/>
          </a:xfrm>
          <a:prstGeom prst="rect">
            <a:avLst/>
          </a:prstGeom>
          <a:noFill/>
        </p:spPr>
        <p:txBody>
          <a:bodyPr wrap="square">
            <a:spAutoFit/>
          </a:bodyPr>
          <a:lstStyle/>
          <a:p>
            <a:pPr marL="12700" marR="5080">
              <a:spcBef>
                <a:spcPts val="260"/>
              </a:spcBef>
            </a:pPr>
            <a:r>
              <a:rPr lang="en-GB" spc="-45" dirty="0">
                <a:solidFill>
                  <a:srgbClr val="F16029"/>
                </a:solidFill>
                <a:latin typeface="GT America Condensed" pitchFamily="2" charset="77"/>
                <a:cs typeface="Arial"/>
              </a:rPr>
              <a:t>Historical Sector Rankings</a:t>
            </a:r>
            <a:endParaRPr lang="en-GB" spc="-45" dirty="0">
              <a:latin typeface="GT America Condensed" pitchFamily="2" charset="77"/>
              <a:cs typeface="Arial"/>
            </a:endParaRPr>
          </a:p>
          <a:p>
            <a:pPr marL="298450" marR="5080" indent="-285750">
              <a:spcBef>
                <a:spcPts val="260"/>
              </a:spcBef>
              <a:buFontTx/>
              <a:buChar char="-"/>
            </a:pPr>
            <a:r>
              <a:rPr lang="en-GB" spc="-45" dirty="0">
                <a:latin typeface="GT America Condensed" pitchFamily="2" charset="77"/>
                <a:cs typeface="Arial"/>
              </a:rPr>
              <a:t>Two years of historical rankings for Best Investor Relations, CEOs, CFOs and IR Professionals</a:t>
            </a:r>
          </a:p>
        </p:txBody>
      </p:sp>
      <p:sp>
        <p:nvSpPr>
          <p:cNvPr id="24" name="TextBox 23">
            <a:extLst>
              <a:ext uri="{FF2B5EF4-FFF2-40B4-BE49-F238E27FC236}">
                <a16:creationId xmlns:a16="http://schemas.microsoft.com/office/drawing/2014/main" id="{03F929DC-AADA-13D3-1C77-CFAE17622B1B}"/>
              </a:ext>
            </a:extLst>
          </p:cNvPr>
          <p:cNvSpPr txBox="1"/>
          <p:nvPr/>
        </p:nvSpPr>
        <p:spPr>
          <a:xfrm>
            <a:off x="8986605" y="3657080"/>
            <a:ext cx="3735566" cy="1515800"/>
          </a:xfrm>
          <a:prstGeom prst="rect">
            <a:avLst/>
          </a:prstGeom>
          <a:noFill/>
        </p:spPr>
        <p:txBody>
          <a:bodyPr wrap="square">
            <a:spAutoFit/>
          </a:bodyPr>
          <a:lstStyle/>
          <a:p>
            <a:pPr marL="12700" marR="5080">
              <a:spcBef>
                <a:spcPts val="260"/>
              </a:spcBef>
            </a:pPr>
            <a:r>
              <a:rPr lang="en-GB" spc="-45" dirty="0">
                <a:solidFill>
                  <a:srgbClr val="F16029"/>
                </a:solidFill>
                <a:latin typeface="GT America Condensed" pitchFamily="2" charset="77"/>
                <a:cs typeface="Arial"/>
              </a:rPr>
              <a:t>Voter Commentary</a:t>
            </a:r>
            <a:endParaRPr lang="en-GB" spc="-45" dirty="0">
              <a:latin typeface="GT America Condensed" pitchFamily="2" charset="77"/>
              <a:cs typeface="Arial"/>
            </a:endParaRPr>
          </a:p>
          <a:p>
            <a:pPr marL="298450" marR="5080" indent="-285750">
              <a:spcBef>
                <a:spcPts val="260"/>
              </a:spcBef>
              <a:buFontTx/>
              <a:buChar char="-"/>
            </a:pPr>
            <a:r>
              <a:rPr lang="en-GB" spc="-45" dirty="0">
                <a:latin typeface="GT America Condensed" pitchFamily="2" charset="77"/>
                <a:cs typeface="Arial"/>
              </a:rPr>
              <a:t>Buy-side and sell-side sector commentary for Best Investor Relations, Best CEO, CFO and IR Professional</a:t>
            </a:r>
          </a:p>
        </p:txBody>
      </p:sp>
      <p:sp>
        <p:nvSpPr>
          <p:cNvPr id="25" name="Rectangle 24">
            <a:extLst>
              <a:ext uri="{FF2B5EF4-FFF2-40B4-BE49-F238E27FC236}">
                <a16:creationId xmlns:a16="http://schemas.microsoft.com/office/drawing/2014/main" id="{7CAB6AA9-1B06-D691-9782-42AA2F76C384}"/>
              </a:ext>
            </a:extLst>
          </p:cNvPr>
          <p:cNvSpPr/>
          <p:nvPr/>
        </p:nvSpPr>
        <p:spPr>
          <a:xfrm>
            <a:off x="575044" y="5530206"/>
            <a:ext cx="12544608" cy="531124"/>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GT America Condensed" pitchFamily="2" charset="77"/>
                <a:cs typeface="Arial"/>
              </a:rPr>
              <a:t>ADDITIONAL ANALYSES*</a:t>
            </a:r>
          </a:p>
        </p:txBody>
      </p:sp>
      <p:sp>
        <p:nvSpPr>
          <p:cNvPr id="26" name="Rectangle 25">
            <a:extLst>
              <a:ext uri="{FF2B5EF4-FFF2-40B4-BE49-F238E27FC236}">
                <a16:creationId xmlns:a16="http://schemas.microsoft.com/office/drawing/2014/main" id="{EBF04444-29BB-E1BE-84B5-F79A11AF7C24}"/>
              </a:ext>
            </a:extLst>
          </p:cNvPr>
          <p:cNvSpPr/>
          <p:nvPr/>
        </p:nvSpPr>
        <p:spPr>
          <a:xfrm>
            <a:off x="575042" y="6061330"/>
            <a:ext cx="12544609" cy="3309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62088B2-A501-39B1-FEDD-D52FFBA4FBD4}"/>
              </a:ext>
            </a:extLst>
          </p:cNvPr>
          <p:cNvSpPr txBox="1"/>
          <p:nvPr/>
        </p:nvSpPr>
        <p:spPr>
          <a:xfrm>
            <a:off x="816556" y="6221094"/>
            <a:ext cx="8170049" cy="654025"/>
          </a:xfrm>
          <a:prstGeom prst="rect">
            <a:avLst/>
          </a:prstGeom>
          <a:noFill/>
        </p:spPr>
        <p:txBody>
          <a:bodyPr wrap="square">
            <a:spAutoFit/>
          </a:bodyPr>
          <a:lstStyle/>
          <a:p>
            <a:pPr marL="12700" marR="5080">
              <a:spcBef>
                <a:spcPts val="260"/>
              </a:spcBef>
            </a:pPr>
            <a:r>
              <a:rPr lang="en-GB" spc="-45" dirty="0">
                <a:solidFill>
                  <a:srgbClr val="F16029"/>
                </a:solidFill>
                <a:latin typeface="GT America Condensed" pitchFamily="2" charset="77"/>
                <a:cs typeface="Arial"/>
              </a:rPr>
              <a:t>High Level Global Summary Sector Report</a:t>
            </a:r>
          </a:p>
          <a:p>
            <a:pPr marL="12700" marR="5080">
              <a:spcBef>
                <a:spcPts val="260"/>
              </a:spcBef>
            </a:pPr>
            <a:r>
              <a:rPr lang="en-GB" sz="1600" spc="-45" dirty="0">
                <a:latin typeface="GT America Condensed" pitchFamily="2" charset="77"/>
                <a:cs typeface="Arial"/>
              </a:rPr>
              <a:t>Summary of best practice of global peers in your sector and suggested actionable and ideas</a:t>
            </a:r>
          </a:p>
        </p:txBody>
      </p:sp>
      <p:sp>
        <p:nvSpPr>
          <p:cNvPr id="32" name="TextBox 31">
            <a:extLst>
              <a:ext uri="{FF2B5EF4-FFF2-40B4-BE49-F238E27FC236}">
                <a16:creationId xmlns:a16="http://schemas.microsoft.com/office/drawing/2014/main" id="{53B3A615-C83D-E9A3-809E-F87AFAC0C9C0}"/>
              </a:ext>
            </a:extLst>
          </p:cNvPr>
          <p:cNvSpPr txBox="1"/>
          <p:nvPr/>
        </p:nvSpPr>
        <p:spPr>
          <a:xfrm>
            <a:off x="864578" y="7155754"/>
            <a:ext cx="8170049" cy="654025"/>
          </a:xfrm>
          <a:prstGeom prst="rect">
            <a:avLst/>
          </a:prstGeom>
          <a:noFill/>
        </p:spPr>
        <p:txBody>
          <a:bodyPr wrap="square">
            <a:spAutoFit/>
          </a:bodyPr>
          <a:lstStyle/>
          <a:p>
            <a:pPr marL="12700" marR="5080">
              <a:spcBef>
                <a:spcPts val="260"/>
              </a:spcBef>
            </a:pPr>
            <a:r>
              <a:rPr lang="en-GB" spc="-45" dirty="0">
                <a:solidFill>
                  <a:srgbClr val="F16029"/>
                </a:solidFill>
                <a:latin typeface="GT America Condensed" pitchFamily="2" charset="77"/>
                <a:cs typeface="Arial"/>
              </a:rPr>
              <a:t>Custom Peer Group Analysis</a:t>
            </a:r>
          </a:p>
          <a:p>
            <a:pPr marL="12700" marR="5080">
              <a:spcBef>
                <a:spcPts val="260"/>
              </a:spcBef>
            </a:pPr>
            <a:r>
              <a:rPr lang="en-GB" sz="1600" spc="-45" dirty="0">
                <a:latin typeface="GT America Condensed" pitchFamily="2" charset="77"/>
                <a:cs typeface="Arial"/>
              </a:rPr>
              <a:t>Tailored Report that compares a list of specific companies, regardless of sector, with your own</a:t>
            </a:r>
          </a:p>
        </p:txBody>
      </p:sp>
      <p:sp>
        <p:nvSpPr>
          <p:cNvPr id="33" name="TextBox 32">
            <a:extLst>
              <a:ext uri="{FF2B5EF4-FFF2-40B4-BE49-F238E27FC236}">
                <a16:creationId xmlns:a16="http://schemas.microsoft.com/office/drawing/2014/main" id="{598D6B47-6EC6-8C09-F9BE-A00E411F9C0D}"/>
              </a:ext>
            </a:extLst>
          </p:cNvPr>
          <p:cNvSpPr txBox="1"/>
          <p:nvPr/>
        </p:nvSpPr>
        <p:spPr>
          <a:xfrm>
            <a:off x="816555" y="8090414"/>
            <a:ext cx="9043062" cy="654025"/>
          </a:xfrm>
          <a:prstGeom prst="rect">
            <a:avLst/>
          </a:prstGeom>
          <a:noFill/>
        </p:spPr>
        <p:txBody>
          <a:bodyPr wrap="square">
            <a:spAutoFit/>
          </a:bodyPr>
          <a:lstStyle/>
          <a:p>
            <a:pPr marL="12700" marR="5080">
              <a:spcBef>
                <a:spcPts val="260"/>
              </a:spcBef>
            </a:pPr>
            <a:r>
              <a:rPr lang="en-GB" spc="-45" dirty="0">
                <a:solidFill>
                  <a:srgbClr val="F16029"/>
                </a:solidFill>
                <a:latin typeface="GT America Condensed" pitchFamily="2" charset="77"/>
                <a:cs typeface="Arial"/>
              </a:rPr>
              <a:t>Asia (ex-Japan) Research Team Sector Report (Complete Version)</a:t>
            </a:r>
          </a:p>
          <a:p>
            <a:pPr marL="12700" marR="5080">
              <a:spcBef>
                <a:spcPts val="260"/>
              </a:spcBef>
            </a:pPr>
            <a:r>
              <a:rPr lang="en-GB" sz="1600" spc="-45" dirty="0">
                <a:latin typeface="GT America Condensed" pitchFamily="2" charset="77"/>
                <a:cs typeface="Arial"/>
              </a:rPr>
              <a:t>Complete list of the best sell-side analysts by sector, as voted from the buy-side, including voter breakouts and history</a:t>
            </a:r>
          </a:p>
        </p:txBody>
      </p:sp>
      <p:sp>
        <p:nvSpPr>
          <p:cNvPr id="34" name="TextBox 33">
            <a:extLst>
              <a:ext uri="{FF2B5EF4-FFF2-40B4-BE49-F238E27FC236}">
                <a16:creationId xmlns:a16="http://schemas.microsoft.com/office/drawing/2014/main" id="{E5F35B90-CA59-2FBD-AB8B-CD81FDC4575C}"/>
              </a:ext>
            </a:extLst>
          </p:cNvPr>
          <p:cNvSpPr txBox="1"/>
          <p:nvPr/>
        </p:nvSpPr>
        <p:spPr>
          <a:xfrm>
            <a:off x="816555" y="8839227"/>
            <a:ext cx="9043062" cy="338554"/>
          </a:xfrm>
          <a:prstGeom prst="rect">
            <a:avLst/>
          </a:prstGeom>
          <a:noFill/>
        </p:spPr>
        <p:txBody>
          <a:bodyPr wrap="square">
            <a:spAutoFit/>
          </a:bodyPr>
          <a:lstStyle/>
          <a:p>
            <a:pPr marL="12700" marR="5080">
              <a:spcBef>
                <a:spcPts val="260"/>
              </a:spcBef>
            </a:pPr>
            <a:r>
              <a:rPr lang="en-GB" sz="1600" spc="-45" dirty="0">
                <a:solidFill>
                  <a:schemeClr val="bg1">
                    <a:lumMod val="50000"/>
                  </a:schemeClr>
                </a:solidFill>
                <a:latin typeface="GT America Condensed" pitchFamily="2" charset="77"/>
                <a:cs typeface="Arial"/>
              </a:rPr>
              <a:t>*Note: A la carte pricing is available upon request.</a:t>
            </a:r>
          </a:p>
        </p:txBody>
      </p:sp>
      <p:sp>
        <p:nvSpPr>
          <p:cNvPr id="35" name="Rectangle 34">
            <a:extLst>
              <a:ext uri="{FF2B5EF4-FFF2-40B4-BE49-F238E27FC236}">
                <a16:creationId xmlns:a16="http://schemas.microsoft.com/office/drawing/2014/main" id="{F01FD816-5376-DEC9-80D5-349C748B6B36}"/>
              </a:ext>
            </a:extLst>
          </p:cNvPr>
          <p:cNvSpPr/>
          <p:nvPr/>
        </p:nvSpPr>
        <p:spPr>
          <a:xfrm>
            <a:off x="13221935" y="1565642"/>
            <a:ext cx="4535782" cy="531124"/>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GT America Condensed" pitchFamily="2" charset="77"/>
                <a:cs typeface="Arial"/>
              </a:rPr>
              <a:t>MARKETING LICENSE $6,500</a:t>
            </a:r>
          </a:p>
        </p:txBody>
      </p:sp>
      <p:sp>
        <p:nvSpPr>
          <p:cNvPr id="36" name="Rectangle 35">
            <a:extLst>
              <a:ext uri="{FF2B5EF4-FFF2-40B4-BE49-F238E27FC236}">
                <a16:creationId xmlns:a16="http://schemas.microsoft.com/office/drawing/2014/main" id="{EA6BFD35-CACF-E5C7-59A0-F884B0E17E92}"/>
              </a:ext>
            </a:extLst>
          </p:cNvPr>
          <p:cNvSpPr/>
          <p:nvPr/>
        </p:nvSpPr>
        <p:spPr>
          <a:xfrm>
            <a:off x="13221934" y="2108521"/>
            <a:ext cx="4535783" cy="360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B70FC4E-2E34-4865-443D-FA900A12DCB6}"/>
              </a:ext>
            </a:extLst>
          </p:cNvPr>
          <p:cNvSpPr txBox="1"/>
          <p:nvPr/>
        </p:nvSpPr>
        <p:spPr>
          <a:xfrm>
            <a:off x="13463449" y="2268285"/>
            <a:ext cx="3735566" cy="3608680"/>
          </a:xfrm>
          <a:prstGeom prst="rect">
            <a:avLst/>
          </a:prstGeom>
          <a:noFill/>
        </p:spPr>
        <p:txBody>
          <a:bodyPr wrap="square">
            <a:spAutoFit/>
          </a:bodyPr>
          <a:lstStyle/>
          <a:p>
            <a:pPr marL="12700" marR="5080">
              <a:spcBef>
                <a:spcPts val="260"/>
              </a:spcBef>
            </a:pPr>
            <a:r>
              <a:rPr lang="en-GB" spc="-45" dirty="0">
                <a:solidFill>
                  <a:srgbClr val="F16029"/>
                </a:solidFill>
                <a:latin typeface="GT America Condensed" pitchFamily="2" charset="77"/>
                <a:cs typeface="Arial"/>
              </a:rPr>
              <a:t>The use of Institutional Investor Research and Rankings information:</a:t>
            </a:r>
            <a:endParaRPr lang="en-GB" spc="-45" dirty="0">
              <a:latin typeface="GT America Condensed" pitchFamily="2" charset="77"/>
              <a:cs typeface="Arial"/>
            </a:endParaRPr>
          </a:p>
          <a:p>
            <a:pPr marL="12700" marR="5080">
              <a:spcBef>
                <a:spcPts val="260"/>
              </a:spcBef>
            </a:pPr>
            <a:r>
              <a:rPr lang="en-GB" spc="-45" dirty="0">
                <a:latin typeface="GT America Condensed" pitchFamily="2" charset="77"/>
                <a:cs typeface="Arial"/>
              </a:rPr>
              <a:t>Licensee is permitted to mention rankings of their own company only and the II logo in their promotional materials.</a:t>
            </a:r>
          </a:p>
          <a:p>
            <a:pPr marL="12700" marR="5080">
              <a:spcBef>
                <a:spcPts val="260"/>
              </a:spcBef>
            </a:pPr>
            <a:endParaRPr lang="en-GB" spc="-45" dirty="0">
              <a:latin typeface="GT America Condensed" pitchFamily="2" charset="77"/>
              <a:cs typeface="Arial"/>
            </a:endParaRPr>
          </a:p>
          <a:p>
            <a:pPr marL="12700" marR="5080">
              <a:spcBef>
                <a:spcPts val="260"/>
              </a:spcBef>
            </a:pPr>
            <a:r>
              <a:rPr lang="en-GB" spc="-45" dirty="0">
                <a:solidFill>
                  <a:srgbClr val="F16029"/>
                </a:solidFill>
                <a:latin typeface="GT America Condensed" pitchFamily="2" charset="77"/>
                <a:cs typeface="Arial"/>
              </a:rPr>
              <a:t>A symbol of success for your company’s trophy cabinet:</a:t>
            </a:r>
            <a:endParaRPr lang="en-GB" spc="-45" dirty="0">
              <a:latin typeface="GT America Condensed" pitchFamily="2" charset="77"/>
              <a:cs typeface="Arial"/>
            </a:endParaRPr>
          </a:p>
          <a:p>
            <a:pPr marL="12700" marR="5080">
              <a:spcBef>
                <a:spcPts val="260"/>
              </a:spcBef>
            </a:pPr>
            <a:r>
              <a:rPr lang="en-GB" spc="-45" dirty="0">
                <a:latin typeface="GT America Condensed" pitchFamily="2" charset="77"/>
                <a:cs typeface="Arial"/>
              </a:rPr>
              <a:t>We offer 4 types of display items (plaque, crystal, framed print, and poster) for an additional fee.</a:t>
            </a:r>
          </a:p>
          <a:p>
            <a:pPr marL="12700" marR="5080">
              <a:spcBef>
                <a:spcPts val="260"/>
              </a:spcBef>
            </a:pPr>
            <a:endParaRPr lang="en-GB" spc="-45" dirty="0">
              <a:latin typeface="GT America Condensed" pitchFamily="2" charset="77"/>
              <a:cs typeface="Arial"/>
            </a:endParaRPr>
          </a:p>
        </p:txBody>
      </p:sp>
      <p:pic>
        <p:nvPicPr>
          <p:cNvPr id="3" name="Picture 2">
            <a:extLst>
              <a:ext uri="{FF2B5EF4-FFF2-40B4-BE49-F238E27FC236}">
                <a16:creationId xmlns:a16="http://schemas.microsoft.com/office/drawing/2014/main" id="{999670C7-30D0-6A14-D55F-D47BF3D22794}"/>
              </a:ext>
            </a:extLst>
          </p:cNvPr>
          <p:cNvPicPr>
            <a:picLocks noChangeAspect="1"/>
          </p:cNvPicPr>
          <p:nvPr/>
        </p:nvPicPr>
        <p:blipFill>
          <a:blip r:embed="rId3"/>
          <a:stretch>
            <a:fillRect/>
          </a:stretch>
        </p:blipFill>
        <p:spPr>
          <a:xfrm>
            <a:off x="13247337" y="5876964"/>
            <a:ext cx="4501053" cy="2491783"/>
          </a:xfrm>
          <a:prstGeom prst="rect">
            <a:avLst/>
          </a:prstGeom>
        </p:spPr>
      </p:pic>
    </p:spTree>
    <p:extLst>
      <p:ext uri="{BB962C8B-B14F-4D97-AF65-F5344CB8AC3E}">
        <p14:creationId xmlns:p14="http://schemas.microsoft.com/office/powerpoint/2010/main" val="1027365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F2820-0085-71DD-349E-A97AA6CF8503}"/>
              </a:ext>
            </a:extLst>
          </p:cNvPr>
          <p:cNvSpPr/>
          <p:nvPr/>
        </p:nvSpPr>
        <p:spPr>
          <a:xfrm>
            <a:off x="0" y="0"/>
            <a:ext cx="18296430" cy="10302035"/>
          </a:xfrm>
          <a:prstGeom prst="rect">
            <a:avLst/>
          </a:prstGeom>
          <a:solidFill>
            <a:schemeClr val="bg1">
              <a:lumMod val="95000"/>
              <a:alpha val="52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AA1189-1F52-D910-CE4C-E65B1D253218}"/>
              </a:ext>
            </a:extLst>
          </p:cNvPr>
          <p:cNvSpPr/>
          <p:nvPr/>
        </p:nvSpPr>
        <p:spPr>
          <a:xfrm>
            <a:off x="6291469" y="2505400"/>
            <a:ext cx="5705061" cy="861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922B95A-A147-ADDE-CBB6-37631D3421DA}"/>
              </a:ext>
            </a:extLst>
          </p:cNvPr>
          <p:cNvSpPr/>
          <p:nvPr/>
        </p:nvSpPr>
        <p:spPr>
          <a:xfrm>
            <a:off x="6291469" y="3441801"/>
            <a:ext cx="5705061" cy="4254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D80F3F7-88B5-6085-C39D-D12DA3433440}"/>
              </a:ext>
            </a:extLst>
          </p:cNvPr>
          <p:cNvSpPr/>
          <p:nvPr/>
        </p:nvSpPr>
        <p:spPr>
          <a:xfrm>
            <a:off x="436140" y="2525065"/>
            <a:ext cx="5705061" cy="861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9F76EAE-9A53-95FD-2714-10A938440DD6}"/>
              </a:ext>
            </a:extLst>
          </p:cNvPr>
          <p:cNvGrpSpPr/>
          <p:nvPr/>
        </p:nvGrpSpPr>
        <p:grpSpPr>
          <a:xfrm>
            <a:off x="19878" y="9675052"/>
            <a:ext cx="18296430" cy="647047"/>
            <a:chOff x="0" y="9641541"/>
            <a:chExt cx="18296430" cy="647047"/>
          </a:xfrm>
        </p:grpSpPr>
        <p:sp>
          <p:nvSpPr>
            <p:cNvPr id="11" name="Rectangle 10">
              <a:extLst>
                <a:ext uri="{FF2B5EF4-FFF2-40B4-BE49-F238E27FC236}">
                  <a16:creationId xmlns:a16="http://schemas.microsoft.com/office/drawing/2014/main" id="{C35BCB52-C2CD-75FD-B20F-29E6EDF5D95B}"/>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C8DA00E-0A91-EE11-C152-AA177D01D6F0}"/>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28.</a:t>
              </a:r>
            </a:p>
          </p:txBody>
        </p:sp>
      </p:grpSp>
      <p:cxnSp>
        <p:nvCxnSpPr>
          <p:cNvPr id="13" name="Straight Connector 12">
            <a:extLst>
              <a:ext uri="{FF2B5EF4-FFF2-40B4-BE49-F238E27FC236}">
                <a16:creationId xmlns:a16="http://schemas.microsoft.com/office/drawing/2014/main" id="{6137DC1B-378C-522F-75E8-FD76BACE296A}"/>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4B5ABF8-B1DC-51DC-45A6-EA3FAD2CADCC}"/>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5" name="TextBox 14">
            <a:extLst>
              <a:ext uri="{FF2B5EF4-FFF2-40B4-BE49-F238E27FC236}">
                <a16:creationId xmlns:a16="http://schemas.microsoft.com/office/drawing/2014/main" id="{14AC1C78-477E-E26B-68A4-FFC24C9A3DD6}"/>
              </a:ext>
            </a:extLst>
          </p:cNvPr>
          <p:cNvSpPr txBox="1"/>
          <p:nvPr/>
        </p:nvSpPr>
        <p:spPr>
          <a:xfrm>
            <a:off x="264690" y="194557"/>
            <a:ext cx="10708109" cy="769441"/>
          </a:xfrm>
          <a:prstGeom prst="rect">
            <a:avLst/>
          </a:prstGeom>
          <a:noFill/>
        </p:spPr>
        <p:txBody>
          <a:bodyPr wrap="square" rtlCol="0">
            <a:spAutoFit/>
          </a:bodyPr>
          <a:lstStyle/>
          <a:p>
            <a:r>
              <a:rPr lang="en-US" sz="4400" dirty="0">
                <a:solidFill>
                  <a:srgbClr val="262626"/>
                </a:solidFill>
                <a:latin typeface="GT America Condensed" pitchFamily="2" charset="77"/>
              </a:rPr>
              <a:t>Contact</a:t>
            </a:r>
          </a:p>
        </p:txBody>
      </p:sp>
      <p:cxnSp>
        <p:nvCxnSpPr>
          <p:cNvPr id="16" name="Straight Connector 15">
            <a:extLst>
              <a:ext uri="{FF2B5EF4-FFF2-40B4-BE49-F238E27FC236}">
                <a16:creationId xmlns:a16="http://schemas.microsoft.com/office/drawing/2014/main" id="{371F0F65-B83F-97C9-E95B-A9FA995DF281}"/>
              </a:ext>
            </a:extLst>
          </p:cNvPr>
          <p:cNvCxnSpPr>
            <a:cxnSpLocks/>
          </p:cNvCxnSpPr>
          <p:nvPr/>
        </p:nvCxnSpPr>
        <p:spPr>
          <a:xfrm>
            <a:off x="264691" y="1042665"/>
            <a:ext cx="17762382" cy="73420"/>
          </a:xfrm>
          <a:prstGeom prst="line">
            <a:avLst/>
          </a:prstGeom>
          <a:ln w="3175">
            <a:solidFill>
              <a:srgbClr val="26262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CAB00D7-0EC6-7408-E69B-622A36740E52}"/>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8" name="Rectangle 17">
            <a:extLst>
              <a:ext uri="{FF2B5EF4-FFF2-40B4-BE49-F238E27FC236}">
                <a16:creationId xmlns:a16="http://schemas.microsoft.com/office/drawing/2014/main" id="{594CA4C8-EF1F-8027-BFAC-6543172375A3}"/>
              </a:ext>
            </a:extLst>
          </p:cNvPr>
          <p:cNvSpPr/>
          <p:nvPr/>
        </p:nvSpPr>
        <p:spPr>
          <a:xfrm>
            <a:off x="428262" y="3441801"/>
            <a:ext cx="5705061" cy="4254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183BE4B-7202-27A6-0869-0BA526650B3B}"/>
              </a:ext>
            </a:extLst>
          </p:cNvPr>
          <p:cNvSpPr txBox="1"/>
          <p:nvPr/>
        </p:nvSpPr>
        <p:spPr>
          <a:xfrm>
            <a:off x="657414" y="2726481"/>
            <a:ext cx="3392908" cy="461665"/>
          </a:xfrm>
          <a:prstGeom prst="rect">
            <a:avLst/>
          </a:prstGeom>
          <a:noFill/>
        </p:spPr>
        <p:txBody>
          <a:bodyPr wrap="square">
            <a:spAutoFit/>
          </a:bodyPr>
          <a:lstStyle/>
          <a:p>
            <a:pPr>
              <a:spcBef>
                <a:spcPts val="600"/>
              </a:spcBef>
            </a:pPr>
            <a:r>
              <a:rPr lang="en-GB" sz="2400" dirty="0">
                <a:latin typeface="GT America Condensed" pitchFamily="2" charset="77"/>
                <a:cs typeface="Arial"/>
              </a:rPr>
              <a:t>Questions</a:t>
            </a:r>
          </a:p>
        </p:txBody>
      </p:sp>
      <p:sp>
        <p:nvSpPr>
          <p:cNvPr id="20" name="TextBox 19">
            <a:extLst>
              <a:ext uri="{FF2B5EF4-FFF2-40B4-BE49-F238E27FC236}">
                <a16:creationId xmlns:a16="http://schemas.microsoft.com/office/drawing/2014/main" id="{D370CD92-CD28-A940-5A59-3227E3580077}"/>
              </a:ext>
            </a:extLst>
          </p:cNvPr>
          <p:cNvSpPr txBox="1"/>
          <p:nvPr/>
        </p:nvSpPr>
        <p:spPr>
          <a:xfrm>
            <a:off x="657415" y="3483255"/>
            <a:ext cx="5267188" cy="584775"/>
          </a:xfrm>
          <a:prstGeom prst="rect">
            <a:avLst/>
          </a:prstGeom>
          <a:noFill/>
        </p:spPr>
        <p:txBody>
          <a:bodyPr wrap="square">
            <a:spAutoFit/>
          </a:bodyPr>
          <a:lstStyle/>
          <a:p>
            <a:pPr marL="12700" marR="5080">
              <a:spcBef>
                <a:spcPts val="260"/>
              </a:spcBef>
            </a:pPr>
            <a:r>
              <a:rPr lang="en-GB" sz="1600" spc="-25" dirty="0">
                <a:solidFill>
                  <a:srgbClr val="F36128"/>
                </a:solidFill>
                <a:latin typeface="GT America Condensed" pitchFamily="2" charset="77"/>
                <a:cs typeface="Arial"/>
              </a:rPr>
              <a:t>For inquiries concerning the methodology and detailed reports, please contact:</a:t>
            </a:r>
            <a:endParaRPr lang="en-GB" sz="1600" spc="-90" dirty="0">
              <a:solidFill>
                <a:srgbClr val="F36128"/>
              </a:solidFill>
              <a:latin typeface="GT America Condensed" pitchFamily="2" charset="77"/>
              <a:cs typeface="Arial"/>
            </a:endParaRPr>
          </a:p>
        </p:txBody>
      </p:sp>
      <p:sp>
        <p:nvSpPr>
          <p:cNvPr id="21" name="TextBox 20">
            <a:extLst>
              <a:ext uri="{FF2B5EF4-FFF2-40B4-BE49-F238E27FC236}">
                <a16:creationId xmlns:a16="http://schemas.microsoft.com/office/drawing/2014/main" id="{0DF3E058-8938-4DB9-294A-613691320B87}"/>
              </a:ext>
            </a:extLst>
          </p:cNvPr>
          <p:cNvSpPr txBox="1"/>
          <p:nvPr/>
        </p:nvSpPr>
        <p:spPr>
          <a:xfrm>
            <a:off x="657415" y="4338149"/>
            <a:ext cx="5062682" cy="856645"/>
          </a:xfrm>
          <a:prstGeom prst="rect">
            <a:avLst/>
          </a:prstGeom>
          <a:noFill/>
        </p:spPr>
        <p:txBody>
          <a:bodyPr wrap="square">
            <a:spAutoFit/>
          </a:bodyPr>
          <a:lstStyle/>
          <a:p>
            <a:pPr marL="12700" marR="5080" algn="just">
              <a:spcBef>
                <a:spcPts val="100"/>
              </a:spcBef>
            </a:pPr>
            <a:r>
              <a:rPr lang="en-GB" sz="1600" dirty="0">
                <a:solidFill>
                  <a:srgbClr val="383436"/>
                </a:solidFill>
                <a:latin typeface="GT America Condensed" pitchFamily="2" charset="77"/>
                <a:cs typeface="Arial"/>
              </a:rPr>
              <a:t>Carvin Lee</a:t>
            </a:r>
          </a:p>
          <a:p>
            <a:pPr marL="12700" marR="5080" algn="just">
              <a:spcBef>
                <a:spcPts val="100"/>
              </a:spcBef>
            </a:pPr>
            <a:r>
              <a:rPr lang="en-GB" sz="1600" dirty="0">
                <a:solidFill>
                  <a:srgbClr val="383436"/>
                </a:solidFill>
                <a:latin typeface="GT America Condensed" pitchFamily="2" charset="77"/>
                <a:cs typeface="Arial"/>
              </a:rPr>
              <a:t>Asia, Commercial Lead</a:t>
            </a:r>
          </a:p>
          <a:p>
            <a:pPr marL="12700" marR="5080" algn="just">
              <a:spcBef>
                <a:spcPts val="100"/>
              </a:spcBef>
            </a:pPr>
            <a:r>
              <a:rPr lang="en-GB" sz="1600" dirty="0">
                <a:solidFill>
                  <a:srgbClr val="383436"/>
                </a:solidFill>
                <a:latin typeface="GT America Condensed" pitchFamily="2" charset="77"/>
                <a:cs typeface="Arial"/>
              </a:rPr>
              <a:t>Carvin.lee@iiresearch.com</a:t>
            </a:r>
          </a:p>
        </p:txBody>
      </p:sp>
      <p:sp>
        <p:nvSpPr>
          <p:cNvPr id="31" name="TextBox 30">
            <a:extLst>
              <a:ext uri="{FF2B5EF4-FFF2-40B4-BE49-F238E27FC236}">
                <a16:creationId xmlns:a16="http://schemas.microsoft.com/office/drawing/2014/main" id="{40C318FD-8CAB-7706-FB61-88F09BD5FB47}"/>
              </a:ext>
            </a:extLst>
          </p:cNvPr>
          <p:cNvSpPr txBox="1"/>
          <p:nvPr/>
        </p:nvSpPr>
        <p:spPr>
          <a:xfrm>
            <a:off x="6738942" y="2693073"/>
            <a:ext cx="2458630" cy="461665"/>
          </a:xfrm>
          <a:prstGeom prst="rect">
            <a:avLst/>
          </a:prstGeom>
          <a:noFill/>
        </p:spPr>
        <p:txBody>
          <a:bodyPr wrap="square">
            <a:spAutoFit/>
          </a:bodyPr>
          <a:lstStyle/>
          <a:p>
            <a:pPr>
              <a:spcBef>
                <a:spcPts val="600"/>
              </a:spcBef>
            </a:pPr>
            <a:r>
              <a:rPr lang="en-GB" sz="2400" dirty="0">
                <a:latin typeface="GT America Condensed" pitchFamily="2" charset="77"/>
                <a:cs typeface="Arial"/>
              </a:rPr>
              <a:t>Marketing</a:t>
            </a:r>
          </a:p>
        </p:txBody>
      </p:sp>
      <p:pic>
        <p:nvPicPr>
          <p:cNvPr id="33" name="Picture 32" descr="Text&#10;&#10;Description automatically generated">
            <a:extLst>
              <a:ext uri="{FF2B5EF4-FFF2-40B4-BE49-F238E27FC236}">
                <a16:creationId xmlns:a16="http://schemas.microsoft.com/office/drawing/2014/main" id="{1EC508E0-414F-8B43-7359-B17E3BFB8539}"/>
              </a:ext>
            </a:extLst>
          </p:cNvPr>
          <p:cNvPicPr>
            <a:picLocks noChangeAspect="1"/>
          </p:cNvPicPr>
          <p:nvPr/>
        </p:nvPicPr>
        <p:blipFill>
          <a:blip r:embed="rId2"/>
          <a:stretch>
            <a:fillRect/>
          </a:stretch>
        </p:blipFill>
        <p:spPr>
          <a:xfrm>
            <a:off x="428262" y="9211168"/>
            <a:ext cx="2224998" cy="632368"/>
          </a:xfrm>
          <a:prstGeom prst="rect">
            <a:avLst/>
          </a:prstGeom>
        </p:spPr>
      </p:pic>
      <p:cxnSp>
        <p:nvCxnSpPr>
          <p:cNvPr id="34" name="Straight Connector 33">
            <a:extLst>
              <a:ext uri="{FF2B5EF4-FFF2-40B4-BE49-F238E27FC236}">
                <a16:creationId xmlns:a16="http://schemas.microsoft.com/office/drawing/2014/main" id="{8B478845-4E94-7EEF-7B97-CEE9C4EDB6CA}"/>
              </a:ext>
            </a:extLst>
          </p:cNvPr>
          <p:cNvCxnSpPr>
            <a:cxnSpLocks/>
          </p:cNvCxnSpPr>
          <p:nvPr/>
        </p:nvCxnSpPr>
        <p:spPr>
          <a:xfrm>
            <a:off x="3089018" y="9241148"/>
            <a:ext cx="0" cy="6183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4ABCD86-EB03-E14C-D459-33DC72045C35}"/>
              </a:ext>
            </a:extLst>
          </p:cNvPr>
          <p:cNvSpPr txBox="1"/>
          <p:nvPr/>
        </p:nvSpPr>
        <p:spPr>
          <a:xfrm>
            <a:off x="6566874" y="5409396"/>
            <a:ext cx="4138164" cy="584775"/>
          </a:xfrm>
          <a:prstGeom prst="rect">
            <a:avLst/>
          </a:prstGeom>
          <a:noFill/>
        </p:spPr>
        <p:txBody>
          <a:bodyPr wrap="square">
            <a:spAutoFit/>
          </a:bodyPr>
          <a:lstStyle/>
          <a:p>
            <a:r>
              <a:rPr lang="en-GB" sz="1600" dirty="0">
                <a:effectLst/>
                <a:latin typeface="GT America Condensed" pitchFamily="2" charset="77"/>
              </a:rPr>
              <a:t>Website: </a:t>
            </a:r>
            <a:r>
              <a:rPr lang="en-GB" sz="1600" u="sng" dirty="0">
                <a:solidFill>
                  <a:srgbClr val="F36128"/>
                </a:solidFill>
                <a:effectLst/>
                <a:latin typeface="GT America Condensed" pitchFamily="2" charset="77"/>
                <a:hlinkClick r:id="rId3">
                  <a:extLst>
                    <a:ext uri="{A12FA001-AC4F-418D-AE19-62706E023703}">
                      <ahyp:hlinkClr xmlns:ahyp="http://schemas.microsoft.com/office/drawing/2018/hyperlinkcolor" val="tx"/>
                    </a:ext>
                  </a:extLst>
                </a:hlinkClick>
              </a:rPr>
              <a:t>www.iiresearch.com</a:t>
            </a:r>
            <a:endParaRPr lang="en-GB" sz="1600" u="sng" dirty="0">
              <a:solidFill>
                <a:srgbClr val="F36128"/>
              </a:solidFill>
              <a:effectLst/>
              <a:latin typeface="GT America Condensed" pitchFamily="2" charset="77"/>
            </a:endParaRPr>
          </a:p>
          <a:p>
            <a:r>
              <a:rPr lang="en-GB" sz="1600" dirty="0">
                <a:effectLst/>
                <a:latin typeface="GT America Condensed" pitchFamily="2" charset="77"/>
              </a:rPr>
              <a:t>LinkedIn: </a:t>
            </a:r>
            <a:r>
              <a:rPr lang="en-GB" sz="1600" u="sng" dirty="0">
                <a:solidFill>
                  <a:srgbClr val="F36128"/>
                </a:solidFill>
                <a:effectLst/>
                <a:latin typeface="GT America Condensed" pitchFamily="2" charset="77"/>
                <a:hlinkClick r:id="rId4">
                  <a:extLst>
                    <a:ext uri="{A12FA001-AC4F-418D-AE19-62706E023703}">
                      <ahyp:hlinkClr xmlns:ahyp="http://schemas.microsoft.com/office/drawing/2018/hyperlinkcolor" val="tx"/>
                    </a:ext>
                  </a:extLst>
                </a:hlinkClick>
              </a:rPr>
              <a:t>Institutional Investor Research</a:t>
            </a:r>
            <a:endParaRPr lang="en-GB" sz="1600" dirty="0">
              <a:solidFill>
                <a:srgbClr val="F36128"/>
              </a:solidFill>
              <a:effectLst/>
              <a:latin typeface="GT America Condensed" pitchFamily="2" charset="77"/>
            </a:endParaRPr>
          </a:p>
        </p:txBody>
      </p:sp>
      <p:sp>
        <p:nvSpPr>
          <p:cNvPr id="36" name="TextBox 35">
            <a:extLst>
              <a:ext uri="{FF2B5EF4-FFF2-40B4-BE49-F238E27FC236}">
                <a16:creationId xmlns:a16="http://schemas.microsoft.com/office/drawing/2014/main" id="{3CCAA43A-1016-2894-0AA3-08C306732AEB}"/>
              </a:ext>
            </a:extLst>
          </p:cNvPr>
          <p:cNvSpPr txBox="1"/>
          <p:nvPr/>
        </p:nvSpPr>
        <p:spPr>
          <a:xfrm>
            <a:off x="6566874" y="3721259"/>
            <a:ext cx="3881366" cy="338554"/>
          </a:xfrm>
          <a:prstGeom prst="rect">
            <a:avLst/>
          </a:prstGeom>
          <a:noFill/>
        </p:spPr>
        <p:txBody>
          <a:bodyPr wrap="square">
            <a:spAutoFit/>
          </a:bodyPr>
          <a:lstStyle/>
          <a:p>
            <a:r>
              <a:rPr lang="en-GB" sz="1600" u="sng" dirty="0">
                <a:solidFill>
                  <a:srgbClr val="F36128"/>
                </a:solidFill>
                <a:effectLst/>
                <a:latin typeface="GT America Condensed" pitchFamily="2" charset="77"/>
                <a:hlinkClick r:id="rId5">
                  <a:extLst>
                    <a:ext uri="{A12FA001-AC4F-418D-AE19-62706E023703}">
                      <ahyp:hlinkClr xmlns:ahyp="http://schemas.microsoft.com/office/drawing/2018/hyperlinkcolor" val="tx"/>
                    </a:ext>
                  </a:extLst>
                </a:hlinkClick>
              </a:rPr>
              <a:t>marketing@iiresearch.com</a:t>
            </a:r>
            <a:endParaRPr lang="en-GB" sz="1600" dirty="0">
              <a:solidFill>
                <a:srgbClr val="F36128"/>
              </a:solidFill>
              <a:effectLst/>
              <a:latin typeface="GT America Condensed" pitchFamily="2" charset="77"/>
            </a:endParaRPr>
          </a:p>
        </p:txBody>
      </p:sp>
      <p:pic>
        <p:nvPicPr>
          <p:cNvPr id="37" name="Picture 36" descr="Text, logo&#10;&#10;Description automatically generated">
            <a:extLst>
              <a:ext uri="{FF2B5EF4-FFF2-40B4-BE49-F238E27FC236}">
                <a16:creationId xmlns:a16="http://schemas.microsoft.com/office/drawing/2014/main" id="{A67E05FC-F03A-AD0C-A4AA-0D493C8F7384}"/>
              </a:ext>
            </a:extLst>
          </p:cNvPr>
          <p:cNvPicPr>
            <a:picLocks noChangeAspect="1"/>
          </p:cNvPicPr>
          <p:nvPr/>
        </p:nvPicPr>
        <p:blipFill>
          <a:blip r:embed="rId6"/>
          <a:stretch>
            <a:fillRect/>
          </a:stretch>
        </p:blipFill>
        <p:spPr>
          <a:xfrm>
            <a:off x="3524281" y="9012571"/>
            <a:ext cx="2341375" cy="1109714"/>
          </a:xfrm>
          <a:prstGeom prst="rect">
            <a:avLst/>
          </a:prstGeom>
        </p:spPr>
      </p:pic>
    </p:spTree>
    <p:extLst>
      <p:ext uri="{BB962C8B-B14F-4D97-AF65-F5344CB8AC3E}">
        <p14:creationId xmlns:p14="http://schemas.microsoft.com/office/powerpoint/2010/main" val="4065682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B9A3AB-4C42-032C-AD16-FC70819AFF2B}"/>
              </a:ext>
            </a:extLst>
          </p:cNvPr>
          <p:cNvPicPr>
            <a:picLocks noChangeAspect="1"/>
          </p:cNvPicPr>
          <p:nvPr/>
        </p:nvPicPr>
        <p:blipFill rotWithShape="1">
          <a:blip r:embed="rId2"/>
          <a:srcRect l="-7184" t="-5631" r="13414" b="-15588"/>
          <a:stretch/>
        </p:blipFill>
        <p:spPr>
          <a:xfrm>
            <a:off x="4627912" y="1385296"/>
            <a:ext cx="13660088" cy="8657259"/>
          </a:xfrm>
          <a:prstGeom prst="rect">
            <a:avLst/>
          </a:prstGeom>
        </p:spPr>
      </p:pic>
      <p:grpSp>
        <p:nvGrpSpPr>
          <p:cNvPr id="5" name="Group 4">
            <a:extLst>
              <a:ext uri="{FF2B5EF4-FFF2-40B4-BE49-F238E27FC236}">
                <a16:creationId xmlns:a16="http://schemas.microsoft.com/office/drawing/2014/main" id="{26CBD7D6-0EFD-51A8-DA3D-730DB6106BE9}"/>
              </a:ext>
            </a:extLst>
          </p:cNvPr>
          <p:cNvGrpSpPr/>
          <p:nvPr/>
        </p:nvGrpSpPr>
        <p:grpSpPr>
          <a:xfrm>
            <a:off x="0" y="9641541"/>
            <a:ext cx="18296430" cy="647047"/>
            <a:chOff x="0" y="9641541"/>
            <a:chExt cx="18296430" cy="647047"/>
          </a:xfrm>
        </p:grpSpPr>
        <p:sp>
          <p:nvSpPr>
            <p:cNvPr id="6" name="Rectangle 5">
              <a:extLst>
                <a:ext uri="{FF2B5EF4-FFF2-40B4-BE49-F238E27FC236}">
                  <a16:creationId xmlns:a16="http://schemas.microsoft.com/office/drawing/2014/main" id="{A97EA607-EBE1-438D-6C07-81AC14A8B9E7}"/>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F113E36-7915-C73C-50E1-605962AEBF23}"/>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8" name="TextBox 7">
              <a:extLst>
                <a:ext uri="{FF2B5EF4-FFF2-40B4-BE49-F238E27FC236}">
                  <a16:creationId xmlns:a16="http://schemas.microsoft.com/office/drawing/2014/main" id="{415DC640-5A48-FC8A-2768-CAF1BB5E7FCD}"/>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02.</a:t>
              </a:r>
            </a:p>
          </p:txBody>
        </p:sp>
        <p:pic>
          <p:nvPicPr>
            <p:cNvPr id="9" name="Picture 8" descr="Text, logo&#10;&#10;Description automatically generated">
              <a:extLst>
                <a:ext uri="{FF2B5EF4-FFF2-40B4-BE49-F238E27FC236}">
                  <a16:creationId xmlns:a16="http://schemas.microsoft.com/office/drawing/2014/main" id="{CDF28159-EAFE-EEF5-6734-8FC890E27EEC}"/>
                </a:ext>
              </a:extLst>
            </p:cNvPr>
            <p:cNvPicPr>
              <a:picLocks noChangeAspect="1"/>
            </p:cNvPicPr>
            <p:nvPr/>
          </p:nvPicPr>
          <p:blipFill>
            <a:blip r:embed="rId3"/>
            <a:stretch>
              <a:fillRect/>
            </a:stretch>
          </p:blipFill>
          <p:spPr>
            <a:xfrm>
              <a:off x="264691" y="9714961"/>
              <a:ext cx="1143485" cy="541964"/>
            </a:xfrm>
            <a:prstGeom prst="rect">
              <a:avLst/>
            </a:prstGeom>
          </p:spPr>
        </p:pic>
      </p:grpSp>
      <p:cxnSp>
        <p:nvCxnSpPr>
          <p:cNvPr id="10" name="Straight Connector 9">
            <a:extLst>
              <a:ext uri="{FF2B5EF4-FFF2-40B4-BE49-F238E27FC236}">
                <a16:creationId xmlns:a16="http://schemas.microsoft.com/office/drawing/2014/main" id="{68063551-277D-AC98-25EA-804447AE0F07}"/>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F0F9752-BFC0-A39E-9E84-5EE1D2210C24}"/>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3" name="TextBox 12">
            <a:extLst>
              <a:ext uri="{FF2B5EF4-FFF2-40B4-BE49-F238E27FC236}">
                <a16:creationId xmlns:a16="http://schemas.microsoft.com/office/drawing/2014/main" id="{14E76893-2C12-317B-D0AE-C40652A17713}"/>
              </a:ext>
            </a:extLst>
          </p:cNvPr>
          <p:cNvSpPr txBox="1"/>
          <p:nvPr/>
        </p:nvSpPr>
        <p:spPr>
          <a:xfrm>
            <a:off x="9399618" y="6661832"/>
            <a:ext cx="1588308" cy="523220"/>
          </a:xfrm>
          <a:prstGeom prst="rect">
            <a:avLst/>
          </a:prstGeom>
          <a:noFill/>
        </p:spPr>
        <p:txBody>
          <a:bodyPr wrap="square" rtlCol="0">
            <a:spAutoFit/>
          </a:bodyPr>
          <a:lstStyle/>
          <a:p>
            <a:pPr algn="ctr"/>
            <a:r>
              <a:rPr lang="en-US" sz="1400" dirty="0">
                <a:solidFill>
                  <a:schemeClr val="bg1"/>
                </a:solidFill>
                <a:latin typeface="GT America Condensed" pitchFamily="2" charset="77"/>
              </a:rPr>
              <a:t>Latin America</a:t>
            </a:r>
          </a:p>
          <a:p>
            <a:pPr algn="ctr"/>
            <a:r>
              <a:rPr lang="en-US" sz="1400" dirty="0">
                <a:solidFill>
                  <a:schemeClr val="bg1"/>
                </a:solidFill>
                <a:latin typeface="GT America Condensed" pitchFamily="2" charset="77"/>
              </a:rPr>
              <a:t>&amp; Brazil</a:t>
            </a:r>
          </a:p>
        </p:txBody>
      </p:sp>
      <p:sp>
        <p:nvSpPr>
          <p:cNvPr id="15" name="TextBox 14">
            <a:extLst>
              <a:ext uri="{FF2B5EF4-FFF2-40B4-BE49-F238E27FC236}">
                <a16:creationId xmlns:a16="http://schemas.microsoft.com/office/drawing/2014/main" id="{BBD4DD67-9605-9A6F-DB1A-88C5E664605C}"/>
              </a:ext>
            </a:extLst>
          </p:cNvPr>
          <p:cNvSpPr txBox="1"/>
          <p:nvPr/>
        </p:nvSpPr>
        <p:spPr>
          <a:xfrm>
            <a:off x="12254397" y="5756342"/>
            <a:ext cx="2019336" cy="307777"/>
          </a:xfrm>
          <a:prstGeom prst="rect">
            <a:avLst/>
          </a:prstGeom>
          <a:noFill/>
        </p:spPr>
        <p:txBody>
          <a:bodyPr wrap="square" rtlCol="0">
            <a:spAutoFit/>
          </a:bodyPr>
          <a:lstStyle/>
          <a:p>
            <a:pPr algn="ctr"/>
            <a:r>
              <a:rPr lang="en-US" sz="1400" dirty="0">
                <a:solidFill>
                  <a:schemeClr val="bg1"/>
                </a:solidFill>
                <a:latin typeface="GT America Condensed" pitchFamily="2" charset="77"/>
              </a:rPr>
              <a:t>Emerging EMEA</a:t>
            </a:r>
          </a:p>
        </p:txBody>
      </p:sp>
      <p:sp>
        <p:nvSpPr>
          <p:cNvPr id="16" name="TextBox 15">
            <a:extLst>
              <a:ext uri="{FF2B5EF4-FFF2-40B4-BE49-F238E27FC236}">
                <a16:creationId xmlns:a16="http://schemas.microsoft.com/office/drawing/2014/main" id="{B09CC01D-74BB-8583-9BD0-49F07265B7C0}"/>
              </a:ext>
            </a:extLst>
          </p:cNvPr>
          <p:cNvSpPr txBox="1"/>
          <p:nvPr/>
        </p:nvSpPr>
        <p:spPr>
          <a:xfrm>
            <a:off x="16566644" y="5333458"/>
            <a:ext cx="2019336" cy="338554"/>
          </a:xfrm>
          <a:prstGeom prst="rect">
            <a:avLst/>
          </a:prstGeom>
          <a:noFill/>
        </p:spPr>
        <p:txBody>
          <a:bodyPr wrap="square" rtlCol="0">
            <a:spAutoFit/>
          </a:bodyPr>
          <a:lstStyle/>
          <a:p>
            <a:pPr algn="ctr"/>
            <a:r>
              <a:rPr lang="en-US" sz="1600" dirty="0">
                <a:solidFill>
                  <a:schemeClr val="bg1"/>
                </a:solidFill>
                <a:latin typeface="GT America Condensed" pitchFamily="2" charset="77"/>
              </a:rPr>
              <a:t>Asia-Pacific</a:t>
            </a:r>
          </a:p>
        </p:txBody>
      </p:sp>
      <p:sp>
        <p:nvSpPr>
          <p:cNvPr id="17" name="Rectangle 16">
            <a:extLst>
              <a:ext uri="{FF2B5EF4-FFF2-40B4-BE49-F238E27FC236}">
                <a16:creationId xmlns:a16="http://schemas.microsoft.com/office/drawing/2014/main" id="{F7ADBEBB-0816-9594-4DF2-71E1BAF369CD}"/>
              </a:ext>
            </a:extLst>
          </p:cNvPr>
          <p:cNvSpPr/>
          <p:nvPr/>
        </p:nvSpPr>
        <p:spPr>
          <a:xfrm>
            <a:off x="264691" y="2058788"/>
            <a:ext cx="7361794" cy="6640049"/>
          </a:xfrm>
          <a:prstGeom prst="rect">
            <a:avLst/>
          </a:prstGeom>
          <a:solidFill>
            <a:srgbClr val="F6F9F7">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BFDED7C-78EF-38BA-021E-34C7BD663651}"/>
              </a:ext>
            </a:extLst>
          </p:cNvPr>
          <p:cNvSpPr txBox="1"/>
          <p:nvPr/>
        </p:nvSpPr>
        <p:spPr>
          <a:xfrm>
            <a:off x="333386" y="326234"/>
            <a:ext cx="5764654" cy="769441"/>
          </a:xfrm>
          <a:prstGeom prst="rect">
            <a:avLst/>
          </a:prstGeom>
          <a:noFill/>
        </p:spPr>
        <p:txBody>
          <a:bodyPr wrap="square" rtlCol="0">
            <a:spAutoFit/>
          </a:bodyPr>
          <a:lstStyle/>
          <a:p>
            <a:r>
              <a:rPr lang="en-US" sz="4400" dirty="0">
                <a:latin typeface="GT America Condensed" pitchFamily="2" charset="77"/>
              </a:rPr>
              <a:t>Who we are</a:t>
            </a:r>
          </a:p>
        </p:txBody>
      </p:sp>
      <p:sp>
        <p:nvSpPr>
          <p:cNvPr id="19" name="TextBox 18">
            <a:extLst>
              <a:ext uri="{FF2B5EF4-FFF2-40B4-BE49-F238E27FC236}">
                <a16:creationId xmlns:a16="http://schemas.microsoft.com/office/drawing/2014/main" id="{AF067F1D-BDC9-5E98-C58F-73C11550EFE9}"/>
              </a:ext>
            </a:extLst>
          </p:cNvPr>
          <p:cNvSpPr txBox="1"/>
          <p:nvPr/>
        </p:nvSpPr>
        <p:spPr>
          <a:xfrm>
            <a:off x="553798" y="2200593"/>
            <a:ext cx="5256645" cy="1323439"/>
          </a:xfrm>
          <a:prstGeom prst="rect">
            <a:avLst/>
          </a:prstGeom>
          <a:noFill/>
        </p:spPr>
        <p:txBody>
          <a:bodyPr wrap="square" rtlCol="0">
            <a:spAutoFit/>
          </a:bodyPr>
          <a:lstStyle/>
          <a:p>
            <a:r>
              <a:rPr lang="en-GB" sz="4000" spc="-85" dirty="0">
                <a:solidFill>
                  <a:srgbClr val="F36128"/>
                </a:solidFill>
                <a:latin typeface="GT America Condensed" pitchFamily="2" charset="77"/>
                <a:cs typeface="Arial"/>
              </a:rPr>
              <a:t>Institutional</a:t>
            </a:r>
            <a:r>
              <a:rPr lang="en-GB" sz="4000" spc="-465" dirty="0">
                <a:solidFill>
                  <a:srgbClr val="F36128"/>
                </a:solidFill>
                <a:latin typeface="GT America Condensed" pitchFamily="2" charset="77"/>
                <a:cs typeface="Arial"/>
              </a:rPr>
              <a:t> </a:t>
            </a:r>
            <a:r>
              <a:rPr lang="en-GB" sz="4000" spc="-75" dirty="0">
                <a:solidFill>
                  <a:srgbClr val="F36128"/>
                </a:solidFill>
                <a:latin typeface="GT America Condensed" pitchFamily="2" charset="77"/>
                <a:cs typeface="Arial"/>
              </a:rPr>
              <a:t>Investor</a:t>
            </a:r>
            <a:r>
              <a:rPr lang="en-GB" sz="4000" spc="-390" dirty="0">
                <a:solidFill>
                  <a:srgbClr val="F36128"/>
                </a:solidFill>
                <a:latin typeface="GT America Condensed" pitchFamily="2" charset="77"/>
                <a:cs typeface="Arial"/>
              </a:rPr>
              <a:t> </a:t>
            </a:r>
            <a:r>
              <a:rPr lang="en-GB" sz="4000" spc="-80" dirty="0">
                <a:solidFill>
                  <a:srgbClr val="F36128"/>
                </a:solidFill>
                <a:latin typeface="GT America Condensed" pitchFamily="2" charset="77"/>
                <a:cs typeface="Arial"/>
              </a:rPr>
              <a:t>Research</a:t>
            </a:r>
            <a:r>
              <a:rPr lang="en-GB" sz="4000" spc="-365" dirty="0">
                <a:solidFill>
                  <a:srgbClr val="F36128"/>
                </a:solidFill>
                <a:latin typeface="GT America Condensed" pitchFamily="2" charset="77"/>
                <a:cs typeface="Arial"/>
              </a:rPr>
              <a:t> </a:t>
            </a:r>
            <a:r>
              <a:rPr lang="en-GB" sz="4000" spc="-130" dirty="0">
                <a:solidFill>
                  <a:srgbClr val="F36128"/>
                </a:solidFill>
                <a:latin typeface="GT America Condensed" pitchFamily="2" charset="77"/>
                <a:cs typeface="Arial"/>
              </a:rPr>
              <a:t>(II</a:t>
            </a:r>
            <a:r>
              <a:rPr lang="en-GB" sz="4000" spc="-400" dirty="0">
                <a:solidFill>
                  <a:srgbClr val="F36128"/>
                </a:solidFill>
                <a:latin typeface="GT America Condensed" pitchFamily="2" charset="77"/>
                <a:cs typeface="Arial"/>
              </a:rPr>
              <a:t> </a:t>
            </a:r>
            <a:r>
              <a:rPr lang="en-GB" sz="4000" spc="-215" dirty="0">
                <a:solidFill>
                  <a:srgbClr val="F36128"/>
                </a:solidFill>
                <a:latin typeface="GT America Condensed" pitchFamily="2" charset="77"/>
                <a:cs typeface="Arial"/>
              </a:rPr>
              <a:t>Research)</a:t>
            </a:r>
            <a:endParaRPr lang="en-US" sz="4000" dirty="0">
              <a:solidFill>
                <a:srgbClr val="F36128"/>
              </a:solidFill>
              <a:latin typeface="GT America Condensed" pitchFamily="2" charset="77"/>
            </a:endParaRPr>
          </a:p>
        </p:txBody>
      </p:sp>
      <p:sp>
        <p:nvSpPr>
          <p:cNvPr id="20" name="TextBox 19">
            <a:extLst>
              <a:ext uri="{FF2B5EF4-FFF2-40B4-BE49-F238E27FC236}">
                <a16:creationId xmlns:a16="http://schemas.microsoft.com/office/drawing/2014/main" id="{94D3F4C9-1AD3-092E-B97B-AAB128CC6A11}"/>
              </a:ext>
            </a:extLst>
          </p:cNvPr>
          <p:cNvSpPr txBox="1"/>
          <p:nvPr/>
        </p:nvSpPr>
        <p:spPr>
          <a:xfrm>
            <a:off x="553798" y="3549952"/>
            <a:ext cx="6490880" cy="1658852"/>
          </a:xfrm>
          <a:prstGeom prst="rect">
            <a:avLst/>
          </a:prstGeom>
          <a:noFill/>
        </p:spPr>
        <p:txBody>
          <a:bodyPr wrap="square">
            <a:spAutoFit/>
          </a:bodyPr>
          <a:lstStyle/>
          <a:p>
            <a:pPr marL="12700" marR="5080">
              <a:lnSpc>
                <a:spcPts val="3080"/>
              </a:lnSpc>
              <a:spcBef>
                <a:spcPts val="260"/>
              </a:spcBef>
            </a:pPr>
            <a:r>
              <a:rPr lang="en-GB" sz="2400" spc="-25" dirty="0">
                <a:solidFill>
                  <a:srgbClr val="404040"/>
                </a:solidFill>
                <a:latin typeface="GT America Condensed" pitchFamily="2" charset="77"/>
                <a:cs typeface="Arial"/>
              </a:rPr>
              <a:t>II Research produces unique insights and actionable data, based on annual performance and market penetration assessments across 10 different global markets and key capital market players.</a:t>
            </a:r>
            <a:endParaRPr lang="en-GB" sz="2400" spc="-90" dirty="0">
              <a:solidFill>
                <a:srgbClr val="404040"/>
              </a:solidFill>
              <a:latin typeface="GT America Condensed" pitchFamily="2" charset="77"/>
              <a:cs typeface="Arial"/>
            </a:endParaRPr>
          </a:p>
        </p:txBody>
      </p:sp>
      <p:sp>
        <p:nvSpPr>
          <p:cNvPr id="21" name="TextBox 20">
            <a:extLst>
              <a:ext uri="{FF2B5EF4-FFF2-40B4-BE49-F238E27FC236}">
                <a16:creationId xmlns:a16="http://schemas.microsoft.com/office/drawing/2014/main" id="{E69121C0-E366-BCC3-D7FA-6FDB18974DFF}"/>
              </a:ext>
            </a:extLst>
          </p:cNvPr>
          <p:cNvSpPr txBox="1"/>
          <p:nvPr/>
        </p:nvSpPr>
        <p:spPr>
          <a:xfrm>
            <a:off x="553797" y="5469276"/>
            <a:ext cx="6038707" cy="440955"/>
          </a:xfrm>
          <a:prstGeom prst="rect">
            <a:avLst/>
          </a:prstGeom>
          <a:noFill/>
        </p:spPr>
        <p:txBody>
          <a:bodyPr wrap="square">
            <a:spAutoFit/>
          </a:bodyPr>
          <a:lstStyle/>
          <a:p>
            <a:pPr marL="12700" marR="5080">
              <a:lnSpc>
                <a:spcPts val="3080"/>
              </a:lnSpc>
              <a:spcBef>
                <a:spcPts val="260"/>
              </a:spcBef>
            </a:pPr>
            <a:r>
              <a:rPr lang="en-GB" sz="1600" spc="-25" dirty="0">
                <a:solidFill>
                  <a:srgbClr val="F36128"/>
                </a:solidFill>
                <a:latin typeface="GT America Condensed" pitchFamily="2" charset="77"/>
                <a:cs typeface="Arial"/>
              </a:rPr>
              <a:t>INDEPENDENT DATA-DRIVEN INSIGHTS</a:t>
            </a:r>
            <a:endParaRPr lang="en-GB" sz="1600" spc="-90" dirty="0">
              <a:solidFill>
                <a:srgbClr val="F36128"/>
              </a:solidFill>
              <a:latin typeface="GT America Condensed" pitchFamily="2" charset="77"/>
              <a:cs typeface="Arial"/>
            </a:endParaRPr>
          </a:p>
        </p:txBody>
      </p:sp>
      <p:sp>
        <p:nvSpPr>
          <p:cNvPr id="22" name="TextBox 21">
            <a:extLst>
              <a:ext uri="{FF2B5EF4-FFF2-40B4-BE49-F238E27FC236}">
                <a16:creationId xmlns:a16="http://schemas.microsoft.com/office/drawing/2014/main" id="{DA8A6617-4D71-1700-C1D6-53BA13EED9AF}"/>
              </a:ext>
            </a:extLst>
          </p:cNvPr>
          <p:cNvSpPr txBox="1"/>
          <p:nvPr/>
        </p:nvSpPr>
        <p:spPr>
          <a:xfrm>
            <a:off x="553797" y="5965686"/>
            <a:ext cx="6443421" cy="2539157"/>
          </a:xfrm>
          <a:prstGeom prst="rect">
            <a:avLst/>
          </a:prstGeom>
          <a:noFill/>
        </p:spPr>
        <p:txBody>
          <a:bodyPr wrap="square">
            <a:spAutoFit/>
          </a:bodyPr>
          <a:lstStyle/>
          <a:p>
            <a:pPr marL="12700" marR="5080">
              <a:spcBef>
                <a:spcPts val="260"/>
              </a:spcBef>
            </a:pPr>
            <a:r>
              <a:rPr lang="en-GB" sz="1600" spc="-45" dirty="0">
                <a:solidFill>
                  <a:srgbClr val="404040"/>
                </a:solidFill>
                <a:latin typeface="GT America Condensed" pitchFamily="2" charset="77"/>
                <a:cs typeface="Arial"/>
              </a:rPr>
              <a:t>The research data:</a:t>
            </a:r>
          </a:p>
          <a:p>
            <a:pPr marL="12700" marR="5080">
              <a:spcBef>
                <a:spcPts val="260"/>
              </a:spcBef>
            </a:pPr>
            <a:endParaRPr lang="en-GB" sz="1600" spc="-45" dirty="0">
              <a:solidFill>
                <a:srgbClr val="404040"/>
              </a:solidFill>
              <a:latin typeface="GT America Condensed" pitchFamily="2" charset="77"/>
              <a:cs typeface="Arial"/>
            </a:endParaRPr>
          </a:p>
          <a:p>
            <a:pPr marL="298450" marR="5080" indent="-285750">
              <a:spcBef>
                <a:spcPts val="260"/>
              </a:spcBef>
              <a:buFontTx/>
              <a:buChar char="-"/>
            </a:pPr>
            <a:r>
              <a:rPr lang="en-GB" sz="1600" spc="-45" dirty="0">
                <a:solidFill>
                  <a:srgbClr val="404040"/>
                </a:solidFill>
                <a:latin typeface="GT America Condensed" pitchFamily="2" charset="77"/>
                <a:cs typeface="Arial"/>
              </a:rPr>
              <a:t>Independently captures evaluations of companies, brokers and executives from   investment managers, broker firms and corporate issuers.</a:t>
            </a:r>
          </a:p>
          <a:p>
            <a:pPr marL="12700" marR="5080">
              <a:spcBef>
                <a:spcPts val="260"/>
              </a:spcBef>
            </a:pPr>
            <a:endParaRPr lang="en-GB" sz="1600" spc="-45" dirty="0">
              <a:solidFill>
                <a:srgbClr val="404040"/>
              </a:solidFill>
              <a:latin typeface="GT America Condensed" pitchFamily="2" charset="77"/>
              <a:cs typeface="Arial"/>
            </a:endParaRPr>
          </a:p>
          <a:p>
            <a:pPr marL="298450" marR="5080" indent="-285750">
              <a:spcBef>
                <a:spcPts val="260"/>
              </a:spcBef>
              <a:buFontTx/>
              <a:buChar char="-"/>
            </a:pPr>
            <a:r>
              <a:rPr lang="en-GB" sz="1600" spc="-45" dirty="0">
                <a:solidFill>
                  <a:srgbClr val="404040"/>
                </a:solidFill>
                <a:latin typeface="GT America Condensed" pitchFamily="2" charset="77"/>
                <a:cs typeface="Arial"/>
              </a:rPr>
              <a:t>Delivers detailed peer-to-peer comparative analyses every year.</a:t>
            </a:r>
          </a:p>
          <a:p>
            <a:pPr marL="12700" marR="5080">
              <a:spcBef>
                <a:spcPts val="260"/>
              </a:spcBef>
            </a:pPr>
            <a:endParaRPr lang="en-GB" sz="1600" spc="-45" dirty="0">
              <a:solidFill>
                <a:srgbClr val="404040"/>
              </a:solidFill>
              <a:latin typeface="GT America Condensed" pitchFamily="2" charset="77"/>
              <a:cs typeface="Arial"/>
            </a:endParaRPr>
          </a:p>
          <a:p>
            <a:pPr marL="12700" marR="5080">
              <a:spcBef>
                <a:spcPts val="260"/>
              </a:spcBef>
            </a:pPr>
            <a:r>
              <a:rPr lang="en-GB" sz="1600" spc="-45" dirty="0">
                <a:solidFill>
                  <a:srgbClr val="404040"/>
                </a:solidFill>
                <a:latin typeface="GT America Condensed" pitchFamily="2" charset="77"/>
                <a:cs typeface="Arial"/>
              </a:rPr>
              <a:t>The feedback helps inform strategic decision making and improve resource and process management.</a:t>
            </a:r>
          </a:p>
        </p:txBody>
      </p:sp>
      <p:cxnSp>
        <p:nvCxnSpPr>
          <p:cNvPr id="27" name="Straight Connector 26">
            <a:extLst>
              <a:ext uri="{FF2B5EF4-FFF2-40B4-BE49-F238E27FC236}">
                <a16:creationId xmlns:a16="http://schemas.microsoft.com/office/drawing/2014/main" id="{C2C30DAE-F165-F780-3F0A-ABE5190C810E}"/>
              </a:ext>
            </a:extLst>
          </p:cNvPr>
          <p:cNvCxnSpPr>
            <a:cxnSpLocks/>
          </p:cNvCxnSpPr>
          <p:nvPr/>
        </p:nvCxnSpPr>
        <p:spPr>
          <a:xfrm>
            <a:off x="677942" y="5373880"/>
            <a:ext cx="6459461" cy="2675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9149C62-8C19-CE33-420B-25033DE4BCC3}"/>
              </a:ext>
            </a:extLst>
          </p:cNvPr>
          <p:cNvSpPr/>
          <p:nvPr/>
        </p:nvSpPr>
        <p:spPr>
          <a:xfrm>
            <a:off x="8371804" y="3754098"/>
            <a:ext cx="286421" cy="503577"/>
          </a:xfrm>
          <a:prstGeom prst="rect">
            <a:avLst/>
          </a:prstGeom>
          <a:solidFill>
            <a:srgbClr val="F16029"/>
          </a:solidFill>
          <a:ln>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EA8BBDA-C10F-4EAD-C7FD-A865638CEEB9}"/>
              </a:ext>
            </a:extLst>
          </p:cNvPr>
          <p:cNvSpPr txBox="1"/>
          <p:nvPr/>
        </p:nvSpPr>
        <p:spPr>
          <a:xfrm>
            <a:off x="7485518" y="3923375"/>
            <a:ext cx="1588308" cy="307777"/>
          </a:xfrm>
          <a:prstGeom prst="rect">
            <a:avLst/>
          </a:prstGeom>
          <a:noFill/>
        </p:spPr>
        <p:txBody>
          <a:bodyPr wrap="square" rtlCol="0">
            <a:spAutoFit/>
          </a:bodyPr>
          <a:lstStyle/>
          <a:p>
            <a:pPr algn="ctr"/>
            <a:r>
              <a:rPr lang="en-US" sz="1400" dirty="0">
                <a:solidFill>
                  <a:schemeClr val="bg1"/>
                </a:solidFill>
                <a:latin typeface="GT America Condensed" pitchFamily="2" charset="77"/>
              </a:rPr>
              <a:t>North America</a:t>
            </a:r>
          </a:p>
        </p:txBody>
      </p:sp>
      <p:sp>
        <p:nvSpPr>
          <p:cNvPr id="29" name="TextBox 28">
            <a:extLst>
              <a:ext uri="{FF2B5EF4-FFF2-40B4-BE49-F238E27FC236}">
                <a16:creationId xmlns:a16="http://schemas.microsoft.com/office/drawing/2014/main" id="{65C90D8A-C50B-CF70-2BE1-1765F73C670F}"/>
              </a:ext>
            </a:extLst>
          </p:cNvPr>
          <p:cNvSpPr txBox="1"/>
          <p:nvPr/>
        </p:nvSpPr>
        <p:spPr>
          <a:xfrm>
            <a:off x="12874303" y="3698109"/>
            <a:ext cx="2019336" cy="307777"/>
          </a:xfrm>
          <a:prstGeom prst="rect">
            <a:avLst/>
          </a:prstGeom>
          <a:noFill/>
        </p:spPr>
        <p:txBody>
          <a:bodyPr wrap="square" rtlCol="0">
            <a:spAutoFit/>
          </a:bodyPr>
          <a:lstStyle/>
          <a:p>
            <a:pPr algn="ctr"/>
            <a:r>
              <a:rPr lang="en-US" sz="1400" dirty="0">
                <a:solidFill>
                  <a:schemeClr val="bg1"/>
                </a:solidFill>
                <a:latin typeface="GT America Condensed" pitchFamily="2" charset="77"/>
              </a:rPr>
              <a:t>Europe</a:t>
            </a:r>
          </a:p>
        </p:txBody>
      </p:sp>
      <p:sp>
        <p:nvSpPr>
          <p:cNvPr id="30" name="TextBox 29">
            <a:extLst>
              <a:ext uri="{FF2B5EF4-FFF2-40B4-BE49-F238E27FC236}">
                <a16:creationId xmlns:a16="http://schemas.microsoft.com/office/drawing/2014/main" id="{CF6AB6F7-94CB-7C31-6E62-D86A1D0C546F}"/>
              </a:ext>
            </a:extLst>
          </p:cNvPr>
          <p:cNvSpPr txBox="1"/>
          <p:nvPr/>
        </p:nvSpPr>
        <p:spPr>
          <a:xfrm>
            <a:off x="15916602" y="2947652"/>
            <a:ext cx="2019336" cy="307777"/>
          </a:xfrm>
          <a:prstGeom prst="rect">
            <a:avLst/>
          </a:prstGeom>
          <a:noFill/>
        </p:spPr>
        <p:txBody>
          <a:bodyPr wrap="square" rtlCol="0">
            <a:spAutoFit/>
          </a:bodyPr>
          <a:lstStyle/>
          <a:p>
            <a:pPr algn="ctr"/>
            <a:r>
              <a:rPr lang="en-US" sz="1400" dirty="0">
                <a:solidFill>
                  <a:schemeClr val="bg1"/>
                </a:solidFill>
                <a:latin typeface="GT America Condensed" pitchFamily="2" charset="77"/>
              </a:rPr>
              <a:t>Asia</a:t>
            </a:r>
          </a:p>
        </p:txBody>
      </p:sp>
      <p:sp>
        <p:nvSpPr>
          <p:cNvPr id="32" name="TextBox 31">
            <a:extLst>
              <a:ext uri="{FF2B5EF4-FFF2-40B4-BE49-F238E27FC236}">
                <a16:creationId xmlns:a16="http://schemas.microsoft.com/office/drawing/2014/main" id="{8750A37A-19F0-2061-494E-6EA7A04FD25F}"/>
              </a:ext>
            </a:extLst>
          </p:cNvPr>
          <p:cNvSpPr txBox="1"/>
          <p:nvPr/>
        </p:nvSpPr>
        <p:spPr>
          <a:xfrm>
            <a:off x="16000545" y="4510008"/>
            <a:ext cx="2019336" cy="307777"/>
          </a:xfrm>
          <a:prstGeom prst="rect">
            <a:avLst/>
          </a:prstGeom>
          <a:noFill/>
        </p:spPr>
        <p:txBody>
          <a:bodyPr wrap="square" rtlCol="0">
            <a:spAutoFit/>
          </a:bodyPr>
          <a:lstStyle/>
          <a:p>
            <a:pPr algn="ctr"/>
            <a:r>
              <a:rPr lang="en-US" sz="1400" dirty="0">
                <a:solidFill>
                  <a:schemeClr val="bg1"/>
                </a:solidFill>
                <a:latin typeface="GT America Condensed" pitchFamily="2" charset="77"/>
              </a:rPr>
              <a:t>China</a:t>
            </a:r>
          </a:p>
        </p:txBody>
      </p:sp>
      <p:sp>
        <p:nvSpPr>
          <p:cNvPr id="33" name="TextBox 32">
            <a:extLst>
              <a:ext uri="{FF2B5EF4-FFF2-40B4-BE49-F238E27FC236}">
                <a16:creationId xmlns:a16="http://schemas.microsoft.com/office/drawing/2014/main" id="{46CDAF1E-C714-6877-A1F7-336265266E7F}"/>
              </a:ext>
            </a:extLst>
          </p:cNvPr>
          <p:cNvSpPr txBox="1"/>
          <p:nvPr/>
        </p:nvSpPr>
        <p:spPr>
          <a:xfrm>
            <a:off x="17024501" y="6072541"/>
            <a:ext cx="2019336" cy="307777"/>
          </a:xfrm>
          <a:prstGeom prst="rect">
            <a:avLst/>
          </a:prstGeom>
          <a:noFill/>
        </p:spPr>
        <p:txBody>
          <a:bodyPr wrap="square" rtlCol="0">
            <a:spAutoFit/>
          </a:bodyPr>
          <a:lstStyle/>
          <a:p>
            <a:pPr algn="ctr"/>
            <a:r>
              <a:rPr lang="en-US" sz="1400" dirty="0">
                <a:solidFill>
                  <a:srgbClr val="F16029"/>
                </a:solidFill>
                <a:latin typeface="GT America Condensed" pitchFamily="2" charset="77"/>
              </a:rPr>
              <a:t>Japan</a:t>
            </a:r>
          </a:p>
        </p:txBody>
      </p:sp>
      <p:sp>
        <p:nvSpPr>
          <p:cNvPr id="34" name="Rectangle 33">
            <a:extLst>
              <a:ext uri="{FF2B5EF4-FFF2-40B4-BE49-F238E27FC236}">
                <a16:creationId xmlns:a16="http://schemas.microsoft.com/office/drawing/2014/main" id="{80034C74-52A1-54E6-0F66-DD0B85D4FB5C}"/>
              </a:ext>
            </a:extLst>
          </p:cNvPr>
          <p:cNvSpPr/>
          <p:nvPr/>
        </p:nvSpPr>
        <p:spPr>
          <a:xfrm>
            <a:off x="16566644" y="3698109"/>
            <a:ext cx="764094" cy="811899"/>
          </a:xfrm>
          <a:prstGeom prst="rect">
            <a:avLst/>
          </a:prstGeom>
          <a:solidFill>
            <a:srgbClr val="F16029"/>
          </a:solidFill>
          <a:ln>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8998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A low angle view of a building&#10;&#10;Description automatically generated with medium confidence">
            <a:extLst>
              <a:ext uri="{FF2B5EF4-FFF2-40B4-BE49-F238E27FC236}">
                <a16:creationId xmlns:a16="http://schemas.microsoft.com/office/drawing/2014/main" id="{7E859AC4-809A-C1C2-6D6B-E9294E771509}"/>
              </a:ext>
            </a:extLst>
          </p:cNvPr>
          <p:cNvPicPr>
            <a:picLocks noChangeAspect="1"/>
          </p:cNvPicPr>
          <p:nvPr/>
        </p:nvPicPr>
        <p:blipFill rotWithShape="1">
          <a:blip r:embed="rId2"/>
          <a:srcRect l="-225" t="47181" r="355" b="16091"/>
          <a:stretch/>
        </p:blipFill>
        <p:spPr>
          <a:xfrm>
            <a:off x="243851" y="1023406"/>
            <a:ext cx="17800298" cy="4369913"/>
          </a:xfrm>
          <a:prstGeom prst="rect">
            <a:avLst/>
          </a:prstGeom>
        </p:spPr>
      </p:pic>
      <p:sp>
        <p:nvSpPr>
          <p:cNvPr id="55" name="Rectangle 54">
            <a:extLst>
              <a:ext uri="{FF2B5EF4-FFF2-40B4-BE49-F238E27FC236}">
                <a16:creationId xmlns:a16="http://schemas.microsoft.com/office/drawing/2014/main" id="{EB7C776F-B991-91EA-F03C-8C36BB9A4B5B}"/>
              </a:ext>
            </a:extLst>
          </p:cNvPr>
          <p:cNvSpPr/>
          <p:nvPr/>
        </p:nvSpPr>
        <p:spPr>
          <a:xfrm>
            <a:off x="276160" y="1029849"/>
            <a:ext cx="17767989" cy="4372976"/>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D1A6C21D-6A06-E1B2-B1FF-055BEDB3C193}"/>
              </a:ext>
            </a:extLst>
          </p:cNvPr>
          <p:cNvGrpSpPr/>
          <p:nvPr/>
        </p:nvGrpSpPr>
        <p:grpSpPr>
          <a:xfrm>
            <a:off x="0" y="9641541"/>
            <a:ext cx="18296430" cy="647047"/>
            <a:chOff x="0" y="9641541"/>
            <a:chExt cx="18296430" cy="647047"/>
          </a:xfrm>
        </p:grpSpPr>
        <p:sp>
          <p:nvSpPr>
            <p:cNvPr id="6" name="Rectangle 5">
              <a:extLst>
                <a:ext uri="{FF2B5EF4-FFF2-40B4-BE49-F238E27FC236}">
                  <a16:creationId xmlns:a16="http://schemas.microsoft.com/office/drawing/2014/main" id="{5C9A8432-618F-6862-D8BE-6DAA3FB76AA5}"/>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FB0BBB4-42B9-CAE6-878C-9E8B9A83716E}"/>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8" name="TextBox 7">
              <a:extLst>
                <a:ext uri="{FF2B5EF4-FFF2-40B4-BE49-F238E27FC236}">
                  <a16:creationId xmlns:a16="http://schemas.microsoft.com/office/drawing/2014/main" id="{33E2BEDB-FB4C-1370-A43F-5B54F2016C2B}"/>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03.</a:t>
              </a:r>
            </a:p>
          </p:txBody>
        </p:sp>
        <p:pic>
          <p:nvPicPr>
            <p:cNvPr id="9" name="Picture 8" descr="Text, logo&#10;&#10;Description automatically generated">
              <a:extLst>
                <a:ext uri="{FF2B5EF4-FFF2-40B4-BE49-F238E27FC236}">
                  <a16:creationId xmlns:a16="http://schemas.microsoft.com/office/drawing/2014/main" id="{026E0172-0152-FD15-8557-A34611B5B271}"/>
                </a:ext>
              </a:extLst>
            </p:cNvPr>
            <p:cNvPicPr>
              <a:picLocks noChangeAspect="1"/>
            </p:cNvPicPr>
            <p:nvPr/>
          </p:nvPicPr>
          <p:blipFill>
            <a:blip r:embed="rId3"/>
            <a:stretch>
              <a:fillRect/>
            </a:stretch>
          </p:blipFill>
          <p:spPr>
            <a:xfrm>
              <a:off x="264691" y="9714961"/>
              <a:ext cx="1143485" cy="541964"/>
            </a:xfrm>
            <a:prstGeom prst="rect">
              <a:avLst/>
            </a:prstGeom>
          </p:spPr>
        </p:pic>
      </p:grpSp>
      <p:sp>
        <p:nvSpPr>
          <p:cNvPr id="11" name="TextBox 10">
            <a:extLst>
              <a:ext uri="{FF2B5EF4-FFF2-40B4-BE49-F238E27FC236}">
                <a16:creationId xmlns:a16="http://schemas.microsoft.com/office/drawing/2014/main" id="{AF613980-8DDB-6F5B-DC0B-31AFF7BEC037}"/>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4" name="TextBox 13">
            <a:extLst>
              <a:ext uri="{FF2B5EF4-FFF2-40B4-BE49-F238E27FC236}">
                <a16:creationId xmlns:a16="http://schemas.microsoft.com/office/drawing/2014/main" id="{9D415645-0545-C7BB-96AA-F7716C130A0D}"/>
              </a:ext>
            </a:extLst>
          </p:cNvPr>
          <p:cNvSpPr txBox="1"/>
          <p:nvPr/>
        </p:nvSpPr>
        <p:spPr>
          <a:xfrm>
            <a:off x="16566644" y="5333458"/>
            <a:ext cx="2019336" cy="338554"/>
          </a:xfrm>
          <a:prstGeom prst="rect">
            <a:avLst/>
          </a:prstGeom>
          <a:noFill/>
        </p:spPr>
        <p:txBody>
          <a:bodyPr wrap="square" rtlCol="0">
            <a:spAutoFit/>
          </a:bodyPr>
          <a:lstStyle/>
          <a:p>
            <a:pPr algn="ctr"/>
            <a:r>
              <a:rPr lang="en-US" sz="1600" dirty="0">
                <a:solidFill>
                  <a:schemeClr val="bg1"/>
                </a:solidFill>
                <a:latin typeface="GT America Condensed" pitchFamily="2" charset="77"/>
              </a:rPr>
              <a:t>Asia-Pacific</a:t>
            </a:r>
          </a:p>
        </p:txBody>
      </p:sp>
      <p:sp>
        <p:nvSpPr>
          <p:cNvPr id="15" name="Rectangle 14">
            <a:extLst>
              <a:ext uri="{FF2B5EF4-FFF2-40B4-BE49-F238E27FC236}">
                <a16:creationId xmlns:a16="http://schemas.microsoft.com/office/drawing/2014/main" id="{ADC2C292-21F1-866B-DF38-5B501A21143D}"/>
              </a:ext>
            </a:extLst>
          </p:cNvPr>
          <p:cNvSpPr/>
          <p:nvPr/>
        </p:nvSpPr>
        <p:spPr>
          <a:xfrm>
            <a:off x="243851" y="5412579"/>
            <a:ext cx="17800298" cy="3976825"/>
          </a:xfrm>
          <a:prstGeom prst="rect">
            <a:avLst/>
          </a:prstGeom>
          <a:solidFill>
            <a:srgbClr val="F6F9F7">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4C1C59B-86BB-6DCB-F0CF-8D5B38B765BC}"/>
              </a:ext>
            </a:extLst>
          </p:cNvPr>
          <p:cNvSpPr txBox="1"/>
          <p:nvPr/>
        </p:nvSpPr>
        <p:spPr>
          <a:xfrm>
            <a:off x="333385" y="326234"/>
            <a:ext cx="9208180" cy="769441"/>
          </a:xfrm>
          <a:prstGeom prst="rect">
            <a:avLst/>
          </a:prstGeom>
          <a:noFill/>
        </p:spPr>
        <p:txBody>
          <a:bodyPr wrap="square" rtlCol="0">
            <a:spAutoFit/>
          </a:bodyPr>
          <a:lstStyle/>
          <a:p>
            <a:r>
              <a:rPr lang="en-US" sz="4400" dirty="0">
                <a:latin typeface="GT America Condensed" pitchFamily="2" charset="77"/>
              </a:rPr>
              <a:t>2022 Asia (ex-Japan) Executive Team</a:t>
            </a:r>
          </a:p>
        </p:txBody>
      </p:sp>
      <p:sp>
        <p:nvSpPr>
          <p:cNvPr id="17" name="TextBox 16">
            <a:extLst>
              <a:ext uri="{FF2B5EF4-FFF2-40B4-BE49-F238E27FC236}">
                <a16:creationId xmlns:a16="http://schemas.microsoft.com/office/drawing/2014/main" id="{72B090D3-04E8-ABAA-F006-9142A8852EE6}"/>
              </a:ext>
            </a:extLst>
          </p:cNvPr>
          <p:cNvSpPr txBox="1"/>
          <p:nvPr/>
        </p:nvSpPr>
        <p:spPr>
          <a:xfrm>
            <a:off x="232388" y="7047048"/>
            <a:ext cx="4541848" cy="584775"/>
          </a:xfrm>
          <a:prstGeom prst="rect">
            <a:avLst/>
          </a:prstGeom>
          <a:noFill/>
        </p:spPr>
        <p:txBody>
          <a:bodyPr wrap="square" rtlCol="0">
            <a:spAutoFit/>
          </a:bodyPr>
          <a:lstStyle/>
          <a:p>
            <a:pPr algn="ctr"/>
            <a:r>
              <a:rPr lang="en-GB" sz="3200" spc="-85" dirty="0">
                <a:latin typeface="GT America Condensed" pitchFamily="2" charset="77"/>
                <a:cs typeface="Arial"/>
              </a:rPr>
              <a:t>CE0 &amp; CFO</a:t>
            </a:r>
            <a:endParaRPr lang="en-US" sz="3200" dirty="0">
              <a:latin typeface="GT America Condensed" pitchFamily="2" charset="77"/>
            </a:endParaRPr>
          </a:p>
        </p:txBody>
      </p:sp>
      <p:cxnSp>
        <p:nvCxnSpPr>
          <p:cNvPr id="21" name="Straight Connector 20">
            <a:extLst>
              <a:ext uri="{FF2B5EF4-FFF2-40B4-BE49-F238E27FC236}">
                <a16:creationId xmlns:a16="http://schemas.microsoft.com/office/drawing/2014/main" id="{62EBB950-65D6-4C30-A3A4-572873F3E931}"/>
              </a:ext>
            </a:extLst>
          </p:cNvPr>
          <p:cNvCxnSpPr>
            <a:cxnSpLocks/>
          </p:cNvCxnSpPr>
          <p:nvPr/>
        </p:nvCxnSpPr>
        <p:spPr>
          <a:xfrm>
            <a:off x="4774238" y="5412579"/>
            <a:ext cx="0" cy="3976825"/>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A21D649-7D71-6ACB-1D2D-9F3524A39DE8}"/>
              </a:ext>
            </a:extLst>
          </p:cNvPr>
          <p:cNvCxnSpPr>
            <a:cxnSpLocks/>
            <a:stCxn id="15" idx="0"/>
          </p:cNvCxnSpPr>
          <p:nvPr/>
        </p:nvCxnSpPr>
        <p:spPr>
          <a:xfrm>
            <a:off x="9144000" y="5412579"/>
            <a:ext cx="0" cy="395287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60893C2-C58F-E1FB-93DE-30A895031065}"/>
              </a:ext>
            </a:extLst>
          </p:cNvPr>
          <p:cNvCxnSpPr>
            <a:cxnSpLocks/>
          </p:cNvCxnSpPr>
          <p:nvPr/>
        </p:nvCxnSpPr>
        <p:spPr>
          <a:xfrm>
            <a:off x="13502298" y="5412579"/>
            <a:ext cx="0" cy="397682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7C25E65-2489-2295-CDBF-F2873275968C}"/>
              </a:ext>
            </a:extLst>
          </p:cNvPr>
          <p:cNvSpPr txBox="1"/>
          <p:nvPr/>
        </p:nvSpPr>
        <p:spPr>
          <a:xfrm>
            <a:off x="4785701" y="7047048"/>
            <a:ext cx="4358296" cy="584775"/>
          </a:xfrm>
          <a:prstGeom prst="rect">
            <a:avLst/>
          </a:prstGeom>
          <a:noFill/>
        </p:spPr>
        <p:txBody>
          <a:bodyPr wrap="square" rtlCol="0">
            <a:spAutoFit/>
          </a:bodyPr>
          <a:lstStyle/>
          <a:p>
            <a:pPr algn="ctr"/>
            <a:r>
              <a:rPr lang="en-GB" sz="3200" spc="-85" dirty="0">
                <a:latin typeface="GT America Condensed" pitchFamily="2" charset="77"/>
                <a:cs typeface="Arial"/>
              </a:rPr>
              <a:t>IROs and IR Teams</a:t>
            </a:r>
            <a:endParaRPr lang="en-US" sz="3200" dirty="0">
              <a:latin typeface="GT America Condensed" pitchFamily="2" charset="77"/>
            </a:endParaRPr>
          </a:p>
        </p:txBody>
      </p:sp>
      <p:sp>
        <p:nvSpPr>
          <p:cNvPr id="46" name="TextBox 45">
            <a:extLst>
              <a:ext uri="{FF2B5EF4-FFF2-40B4-BE49-F238E27FC236}">
                <a16:creationId xmlns:a16="http://schemas.microsoft.com/office/drawing/2014/main" id="{88C71A07-ED3F-4CB1-CC4B-0107A43E38A9}"/>
              </a:ext>
            </a:extLst>
          </p:cNvPr>
          <p:cNvSpPr txBox="1"/>
          <p:nvPr/>
        </p:nvSpPr>
        <p:spPr>
          <a:xfrm>
            <a:off x="9143997" y="7047047"/>
            <a:ext cx="4358296" cy="584775"/>
          </a:xfrm>
          <a:prstGeom prst="rect">
            <a:avLst/>
          </a:prstGeom>
          <a:noFill/>
        </p:spPr>
        <p:txBody>
          <a:bodyPr wrap="square" rtlCol="0">
            <a:spAutoFit/>
          </a:bodyPr>
          <a:lstStyle/>
          <a:p>
            <a:pPr algn="ctr"/>
            <a:r>
              <a:rPr lang="en-GB" sz="3200" spc="-85" dirty="0">
                <a:latin typeface="GT America Condensed" pitchFamily="2" charset="77"/>
                <a:cs typeface="Arial"/>
              </a:rPr>
              <a:t>IR Program</a:t>
            </a:r>
            <a:endParaRPr lang="en-US" sz="3200" dirty="0">
              <a:latin typeface="GT America Condensed" pitchFamily="2" charset="77"/>
            </a:endParaRPr>
          </a:p>
        </p:txBody>
      </p:sp>
      <p:sp>
        <p:nvSpPr>
          <p:cNvPr id="47" name="TextBox 46">
            <a:extLst>
              <a:ext uri="{FF2B5EF4-FFF2-40B4-BE49-F238E27FC236}">
                <a16:creationId xmlns:a16="http://schemas.microsoft.com/office/drawing/2014/main" id="{67BB6C23-279D-9632-66A4-1062E2408081}"/>
              </a:ext>
            </a:extLst>
          </p:cNvPr>
          <p:cNvSpPr txBox="1"/>
          <p:nvPr/>
        </p:nvSpPr>
        <p:spPr>
          <a:xfrm>
            <a:off x="13513762" y="7096955"/>
            <a:ext cx="4513311" cy="584775"/>
          </a:xfrm>
          <a:prstGeom prst="rect">
            <a:avLst/>
          </a:prstGeom>
          <a:noFill/>
        </p:spPr>
        <p:txBody>
          <a:bodyPr wrap="square" rtlCol="0">
            <a:spAutoFit/>
          </a:bodyPr>
          <a:lstStyle/>
          <a:p>
            <a:pPr algn="ctr"/>
            <a:r>
              <a:rPr lang="en-GB" sz="3200" spc="-85" dirty="0">
                <a:latin typeface="GT America Condensed"/>
                <a:cs typeface="Arial"/>
              </a:rPr>
              <a:t>ESG and Company Board</a:t>
            </a:r>
            <a:endParaRPr lang="en-US" sz="3200" dirty="0"/>
          </a:p>
        </p:txBody>
      </p:sp>
      <p:sp>
        <p:nvSpPr>
          <p:cNvPr id="48" name="Oval 47">
            <a:extLst>
              <a:ext uri="{FF2B5EF4-FFF2-40B4-BE49-F238E27FC236}">
                <a16:creationId xmlns:a16="http://schemas.microsoft.com/office/drawing/2014/main" id="{ED682053-C353-2A07-A1A1-3A037EF93073}"/>
              </a:ext>
            </a:extLst>
          </p:cNvPr>
          <p:cNvSpPr/>
          <p:nvPr/>
        </p:nvSpPr>
        <p:spPr>
          <a:xfrm>
            <a:off x="2188987" y="5144294"/>
            <a:ext cx="628650" cy="628650"/>
          </a:xfrm>
          <a:prstGeom prst="ellipse">
            <a:avLst/>
          </a:prstGeom>
          <a:solidFill>
            <a:srgbClr val="F16029"/>
          </a:solidFill>
          <a:ln>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5595BD70-8E05-D6EE-4111-C213239B0BC2}"/>
              </a:ext>
            </a:extLst>
          </p:cNvPr>
          <p:cNvSpPr/>
          <p:nvPr/>
        </p:nvSpPr>
        <p:spPr>
          <a:xfrm>
            <a:off x="6650527" y="5144168"/>
            <a:ext cx="628650" cy="628650"/>
          </a:xfrm>
          <a:prstGeom prst="ellipse">
            <a:avLst/>
          </a:prstGeom>
          <a:solidFill>
            <a:srgbClr val="F16029"/>
          </a:solidFill>
          <a:ln>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C90F6357-5F04-7DDB-1D54-277538EA7BEB}"/>
              </a:ext>
            </a:extLst>
          </p:cNvPr>
          <p:cNvSpPr/>
          <p:nvPr/>
        </p:nvSpPr>
        <p:spPr>
          <a:xfrm>
            <a:off x="15444626" y="5141310"/>
            <a:ext cx="628650" cy="628650"/>
          </a:xfrm>
          <a:prstGeom prst="ellipse">
            <a:avLst/>
          </a:prstGeom>
          <a:solidFill>
            <a:srgbClr val="F16029"/>
          </a:solidFill>
          <a:ln>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6DA94F1A-7B87-9D32-3CBE-615D8A6C8914}"/>
              </a:ext>
            </a:extLst>
          </p:cNvPr>
          <p:cNvSpPr/>
          <p:nvPr/>
        </p:nvSpPr>
        <p:spPr>
          <a:xfrm>
            <a:off x="11008820" y="5144042"/>
            <a:ext cx="628650" cy="628650"/>
          </a:xfrm>
          <a:prstGeom prst="ellipse">
            <a:avLst/>
          </a:prstGeom>
          <a:solidFill>
            <a:srgbClr val="F16029"/>
          </a:solidFill>
          <a:ln>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9FFA28EC-6B61-FE66-19A0-96C4B409DF8B}"/>
              </a:ext>
            </a:extLst>
          </p:cNvPr>
          <p:cNvSpPr txBox="1"/>
          <p:nvPr/>
        </p:nvSpPr>
        <p:spPr>
          <a:xfrm>
            <a:off x="6929690" y="2776482"/>
            <a:ext cx="4428613" cy="863763"/>
          </a:xfrm>
          <a:prstGeom prst="rect">
            <a:avLst/>
          </a:prstGeom>
          <a:noFill/>
        </p:spPr>
        <p:txBody>
          <a:bodyPr wrap="square">
            <a:spAutoFit/>
          </a:bodyPr>
          <a:lstStyle/>
          <a:p>
            <a:pPr marL="12700" marR="5080" algn="ctr">
              <a:lnSpc>
                <a:spcPts val="3080"/>
              </a:lnSpc>
              <a:spcBef>
                <a:spcPts val="260"/>
              </a:spcBef>
            </a:pPr>
            <a:r>
              <a:rPr lang="en-GB" sz="2400" dirty="0">
                <a:solidFill>
                  <a:schemeClr val="bg1"/>
                </a:solidFill>
                <a:latin typeface="GT America Condensed" pitchFamily="2" charset="77"/>
                <a:cs typeface="Arial"/>
              </a:rPr>
              <a:t>Seven Distinct Rankings Categories: Buy-Side &amp; Sell-Side Perception</a:t>
            </a:r>
          </a:p>
        </p:txBody>
      </p:sp>
    </p:spTree>
    <p:extLst>
      <p:ext uri="{BB962C8B-B14F-4D97-AF65-F5344CB8AC3E}">
        <p14:creationId xmlns:p14="http://schemas.microsoft.com/office/powerpoint/2010/main" val="977616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44F0A9-4A4A-2FA3-1392-A3E8CB19EA8E}"/>
              </a:ext>
            </a:extLst>
          </p:cNvPr>
          <p:cNvGrpSpPr/>
          <p:nvPr/>
        </p:nvGrpSpPr>
        <p:grpSpPr>
          <a:xfrm>
            <a:off x="0" y="9641541"/>
            <a:ext cx="18296430" cy="647047"/>
            <a:chOff x="0" y="9641541"/>
            <a:chExt cx="18296430" cy="647047"/>
          </a:xfrm>
        </p:grpSpPr>
        <p:sp>
          <p:nvSpPr>
            <p:cNvPr id="5" name="Rectangle 4">
              <a:extLst>
                <a:ext uri="{FF2B5EF4-FFF2-40B4-BE49-F238E27FC236}">
                  <a16:creationId xmlns:a16="http://schemas.microsoft.com/office/drawing/2014/main" id="{18665ADD-34FC-06E8-CD2E-6FC12EA1AB80}"/>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3E61FCF-0F37-C36F-AB8A-60ACA0E11055}"/>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7" name="TextBox 6">
              <a:extLst>
                <a:ext uri="{FF2B5EF4-FFF2-40B4-BE49-F238E27FC236}">
                  <a16:creationId xmlns:a16="http://schemas.microsoft.com/office/drawing/2014/main" id="{55E1224E-A4D4-D0AF-000E-BAB67835594A}"/>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04.</a:t>
              </a:r>
            </a:p>
          </p:txBody>
        </p:sp>
        <p:pic>
          <p:nvPicPr>
            <p:cNvPr id="8" name="Picture 7" descr="Text, logo&#10;&#10;Description automatically generated">
              <a:extLst>
                <a:ext uri="{FF2B5EF4-FFF2-40B4-BE49-F238E27FC236}">
                  <a16:creationId xmlns:a16="http://schemas.microsoft.com/office/drawing/2014/main" id="{DB6B840D-FC76-CBE2-70B9-63C30D2CCC8A}"/>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9" name="Straight Connector 8">
            <a:extLst>
              <a:ext uri="{FF2B5EF4-FFF2-40B4-BE49-F238E27FC236}">
                <a16:creationId xmlns:a16="http://schemas.microsoft.com/office/drawing/2014/main" id="{A3EF875E-F0B7-25CB-9823-5127B565EB78}"/>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4EA2853-810A-7A96-8B45-B97560A886A3}"/>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1" name="TextBox 10">
            <a:extLst>
              <a:ext uri="{FF2B5EF4-FFF2-40B4-BE49-F238E27FC236}">
                <a16:creationId xmlns:a16="http://schemas.microsoft.com/office/drawing/2014/main" id="{630E3607-EFD5-3280-4A09-30DA87A47292}"/>
              </a:ext>
            </a:extLst>
          </p:cNvPr>
          <p:cNvSpPr txBox="1"/>
          <p:nvPr/>
        </p:nvSpPr>
        <p:spPr>
          <a:xfrm>
            <a:off x="264691" y="194557"/>
            <a:ext cx="5764654" cy="769441"/>
          </a:xfrm>
          <a:prstGeom prst="rect">
            <a:avLst/>
          </a:prstGeom>
          <a:noFill/>
        </p:spPr>
        <p:txBody>
          <a:bodyPr wrap="square" rtlCol="0">
            <a:spAutoFit/>
          </a:bodyPr>
          <a:lstStyle/>
          <a:p>
            <a:r>
              <a:rPr lang="en-US" sz="4400" dirty="0">
                <a:latin typeface="GT America Condensed" pitchFamily="2" charset="77"/>
              </a:rPr>
              <a:t>What’s in it for you?</a:t>
            </a:r>
          </a:p>
        </p:txBody>
      </p:sp>
      <p:sp>
        <p:nvSpPr>
          <p:cNvPr id="12" name="Rectangle 11">
            <a:extLst>
              <a:ext uri="{FF2B5EF4-FFF2-40B4-BE49-F238E27FC236}">
                <a16:creationId xmlns:a16="http://schemas.microsoft.com/office/drawing/2014/main" id="{2F95E49E-4399-2103-FAED-6AEAE1097EB6}"/>
              </a:ext>
            </a:extLst>
          </p:cNvPr>
          <p:cNvSpPr/>
          <p:nvPr/>
        </p:nvSpPr>
        <p:spPr>
          <a:xfrm>
            <a:off x="256261" y="5688209"/>
            <a:ext cx="4325338" cy="319905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E50BB4F-FDBB-B9E2-1CB6-CB1E9802749E}"/>
              </a:ext>
            </a:extLst>
          </p:cNvPr>
          <p:cNvSpPr/>
          <p:nvPr/>
        </p:nvSpPr>
        <p:spPr>
          <a:xfrm>
            <a:off x="4735276" y="5688209"/>
            <a:ext cx="4325338" cy="319905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DBD418F-25FE-293F-64CA-49B8B78385DB}"/>
              </a:ext>
            </a:extLst>
          </p:cNvPr>
          <p:cNvSpPr/>
          <p:nvPr/>
        </p:nvSpPr>
        <p:spPr>
          <a:xfrm>
            <a:off x="9214291" y="5688209"/>
            <a:ext cx="4325338" cy="319905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162FF8-48B1-395C-DC3D-426AB9DBA7AC}"/>
              </a:ext>
            </a:extLst>
          </p:cNvPr>
          <p:cNvSpPr/>
          <p:nvPr/>
        </p:nvSpPr>
        <p:spPr>
          <a:xfrm>
            <a:off x="13693305" y="5688209"/>
            <a:ext cx="4325338" cy="319905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D224ACA-C219-8B30-F559-D9FDEB514264}"/>
              </a:ext>
            </a:extLst>
          </p:cNvPr>
          <p:cNvSpPr/>
          <p:nvPr/>
        </p:nvSpPr>
        <p:spPr>
          <a:xfrm>
            <a:off x="264691" y="1718273"/>
            <a:ext cx="4325338" cy="4008846"/>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56D1E41-3F84-9018-65DB-004EFDC49106}"/>
              </a:ext>
            </a:extLst>
          </p:cNvPr>
          <p:cNvSpPr/>
          <p:nvPr/>
        </p:nvSpPr>
        <p:spPr>
          <a:xfrm>
            <a:off x="4743706" y="1718273"/>
            <a:ext cx="4325338" cy="4008846"/>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88C3145-57C0-04FF-99B2-B2E804CD7197}"/>
              </a:ext>
            </a:extLst>
          </p:cNvPr>
          <p:cNvSpPr/>
          <p:nvPr/>
        </p:nvSpPr>
        <p:spPr>
          <a:xfrm>
            <a:off x="9222721" y="1718273"/>
            <a:ext cx="4325338" cy="4008846"/>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4372DAA-BEA0-B7C4-5C31-A8297031D04B}"/>
              </a:ext>
            </a:extLst>
          </p:cNvPr>
          <p:cNvSpPr/>
          <p:nvPr/>
        </p:nvSpPr>
        <p:spPr>
          <a:xfrm>
            <a:off x="13701735" y="1718273"/>
            <a:ext cx="4325338" cy="4008846"/>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7F03FA49-DDC0-B47E-9B2B-539AABD051FB}"/>
              </a:ext>
            </a:extLst>
          </p:cNvPr>
          <p:cNvSpPr txBox="1"/>
          <p:nvPr/>
        </p:nvSpPr>
        <p:spPr>
          <a:xfrm>
            <a:off x="493856" y="5999125"/>
            <a:ext cx="3520189" cy="2508379"/>
          </a:xfrm>
          <a:prstGeom prst="rect">
            <a:avLst/>
          </a:prstGeom>
          <a:noFill/>
        </p:spPr>
        <p:txBody>
          <a:bodyPr wrap="square">
            <a:spAutoFit/>
          </a:bodyPr>
          <a:lstStyle/>
          <a:p>
            <a:pPr marL="12700" marR="5080">
              <a:lnSpc>
                <a:spcPts val="3080"/>
              </a:lnSpc>
              <a:spcBef>
                <a:spcPts val="260"/>
              </a:spcBef>
            </a:pPr>
            <a:r>
              <a:rPr lang="en-GB" sz="2800" spc="-25" dirty="0">
                <a:solidFill>
                  <a:srgbClr val="F36128"/>
                </a:solidFill>
                <a:latin typeface="GT America Condensed" pitchFamily="2" charset="77"/>
                <a:cs typeface="Arial"/>
              </a:rPr>
              <a:t>Understand what</a:t>
            </a:r>
          </a:p>
          <a:p>
            <a:pPr marL="12700" marR="5080">
              <a:lnSpc>
                <a:spcPts val="3080"/>
              </a:lnSpc>
              <a:spcBef>
                <a:spcPts val="260"/>
              </a:spcBef>
            </a:pPr>
            <a:r>
              <a:rPr lang="en-GB" sz="2800" spc="-25" dirty="0">
                <a:solidFill>
                  <a:srgbClr val="F36128"/>
                </a:solidFill>
                <a:latin typeface="GT America Condensed" pitchFamily="2" charset="77"/>
                <a:cs typeface="Arial"/>
              </a:rPr>
              <a:t>investors want</a:t>
            </a:r>
          </a:p>
          <a:p>
            <a:pPr marL="12700" marR="5080">
              <a:lnSpc>
                <a:spcPts val="3080"/>
              </a:lnSpc>
              <a:spcBef>
                <a:spcPts val="260"/>
              </a:spcBef>
            </a:pPr>
            <a:endParaRPr lang="en-GB" sz="2800" spc="-25" dirty="0">
              <a:solidFill>
                <a:srgbClr val="F36128"/>
              </a:solidFill>
              <a:latin typeface="GT America Condensed" pitchFamily="2" charset="77"/>
              <a:cs typeface="Arial"/>
            </a:endParaRPr>
          </a:p>
          <a:p>
            <a:pPr marL="12700" marR="5080">
              <a:spcBef>
                <a:spcPts val="260"/>
              </a:spcBef>
            </a:pPr>
            <a:r>
              <a:rPr lang="en-GB" spc="-25" dirty="0">
                <a:solidFill>
                  <a:srgbClr val="404040"/>
                </a:solidFill>
                <a:latin typeface="GT America Condensed" pitchFamily="2" charset="77"/>
                <a:cs typeface="Arial"/>
              </a:rPr>
              <a:t>Leverage independent perception insights from your most sought after investors to engage stakeholder groups more effectively.</a:t>
            </a:r>
            <a:endParaRPr lang="en-GB" spc="-90" dirty="0">
              <a:solidFill>
                <a:srgbClr val="404040"/>
              </a:solidFill>
              <a:latin typeface="GT America Condensed" pitchFamily="2" charset="77"/>
              <a:cs typeface="Arial"/>
            </a:endParaRPr>
          </a:p>
        </p:txBody>
      </p:sp>
      <p:sp>
        <p:nvSpPr>
          <p:cNvPr id="25" name="TextBox 24">
            <a:extLst>
              <a:ext uri="{FF2B5EF4-FFF2-40B4-BE49-F238E27FC236}">
                <a16:creationId xmlns:a16="http://schemas.microsoft.com/office/drawing/2014/main" id="{A2BB0DAC-351F-B6B9-D7B9-9018EAC79AAC}"/>
              </a:ext>
            </a:extLst>
          </p:cNvPr>
          <p:cNvSpPr txBox="1"/>
          <p:nvPr/>
        </p:nvSpPr>
        <p:spPr>
          <a:xfrm>
            <a:off x="4957944" y="5999125"/>
            <a:ext cx="3880001" cy="2231380"/>
          </a:xfrm>
          <a:prstGeom prst="rect">
            <a:avLst/>
          </a:prstGeom>
          <a:noFill/>
        </p:spPr>
        <p:txBody>
          <a:bodyPr wrap="square">
            <a:spAutoFit/>
          </a:bodyPr>
          <a:lstStyle/>
          <a:p>
            <a:pPr marL="12700" marR="5080">
              <a:lnSpc>
                <a:spcPts val="3080"/>
              </a:lnSpc>
              <a:spcBef>
                <a:spcPts val="260"/>
              </a:spcBef>
            </a:pPr>
            <a:r>
              <a:rPr lang="en-GB" sz="2800" spc="-25" dirty="0">
                <a:solidFill>
                  <a:srgbClr val="F36128"/>
                </a:solidFill>
                <a:latin typeface="GT America Condensed" pitchFamily="2" charset="77"/>
                <a:cs typeface="Arial"/>
              </a:rPr>
              <a:t>IR &amp; Executive</a:t>
            </a:r>
          </a:p>
          <a:p>
            <a:pPr marL="12700" marR="5080">
              <a:lnSpc>
                <a:spcPts val="3080"/>
              </a:lnSpc>
              <a:spcBef>
                <a:spcPts val="260"/>
              </a:spcBef>
            </a:pPr>
            <a:r>
              <a:rPr lang="en-GB" sz="2800" spc="-25" dirty="0">
                <a:solidFill>
                  <a:srgbClr val="F36128"/>
                </a:solidFill>
                <a:latin typeface="GT America Condensed" pitchFamily="2" charset="77"/>
                <a:cs typeface="Arial"/>
              </a:rPr>
              <a:t>Peer Benchmark</a:t>
            </a:r>
          </a:p>
          <a:p>
            <a:pPr marL="12700" marR="5080">
              <a:lnSpc>
                <a:spcPts val="3080"/>
              </a:lnSpc>
              <a:spcBef>
                <a:spcPts val="260"/>
              </a:spcBef>
            </a:pPr>
            <a:endParaRPr lang="en-GB" sz="2800" spc="-25" dirty="0">
              <a:solidFill>
                <a:srgbClr val="F36128"/>
              </a:solidFill>
              <a:latin typeface="GT America Condensed" pitchFamily="2" charset="77"/>
              <a:cs typeface="Arial"/>
            </a:endParaRPr>
          </a:p>
          <a:p>
            <a:pPr marL="12700" marR="5080">
              <a:spcBef>
                <a:spcPts val="260"/>
              </a:spcBef>
            </a:pPr>
            <a:r>
              <a:rPr lang="en-GB" spc="-25" dirty="0">
                <a:solidFill>
                  <a:srgbClr val="404040"/>
                </a:solidFill>
                <a:latin typeface="GT America Condensed" pitchFamily="2" charset="77"/>
                <a:cs typeface="Arial"/>
              </a:rPr>
              <a:t>How does your IR outreach measure up against your peers? Get qualitative and quantitative comparative issuer evaluation.</a:t>
            </a:r>
            <a:endParaRPr lang="en-GB" spc="-90" dirty="0">
              <a:solidFill>
                <a:srgbClr val="404040"/>
              </a:solidFill>
              <a:latin typeface="GT America Condensed" pitchFamily="2" charset="77"/>
              <a:cs typeface="Arial"/>
            </a:endParaRPr>
          </a:p>
        </p:txBody>
      </p:sp>
      <p:sp>
        <p:nvSpPr>
          <p:cNvPr id="26" name="TextBox 25">
            <a:extLst>
              <a:ext uri="{FF2B5EF4-FFF2-40B4-BE49-F238E27FC236}">
                <a16:creationId xmlns:a16="http://schemas.microsoft.com/office/drawing/2014/main" id="{643C8FEF-D546-6939-89A4-C4465A847B45}"/>
              </a:ext>
            </a:extLst>
          </p:cNvPr>
          <p:cNvSpPr txBox="1"/>
          <p:nvPr/>
        </p:nvSpPr>
        <p:spPr>
          <a:xfrm>
            <a:off x="9436959" y="5999125"/>
            <a:ext cx="3880001" cy="2231380"/>
          </a:xfrm>
          <a:prstGeom prst="rect">
            <a:avLst/>
          </a:prstGeom>
          <a:noFill/>
        </p:spPr>
        <p:txBody>
          <a:bodyPr wrap="square">
            <a:spAutoFit/>
          </a:bodyPr>
          <a:lstStyle/>
          <a:p>
            <a:pPr marL="12700" marR="5080">
              <a:lnSpc>
                <a:spcPts val="3080"/>
              </a:lnSpc>
              <a:spcBef>
                <a:spcPts val="260"/>
              </a:spcBef>
            </a:pPr>
            <a:r>
              <a:rPr lang="en-GB" sz="2800" spc="-25" dirty="0">
                <a:solidFill>
                  <a:srgbClr val="F36128"/>
                </a:solidFill>
                <a:latin typeface="GT America Condensed" pitchFamily="2" charset="77"/>
                <a:cs typeface="Arial"/>
              </a:rPr>
              <a:t>Resource</a:t>
            </a:r>
          </a:p>
          <a:p>
            <a:pPr marL="12700" marR="5080">
              <a:lnSpc>
                <a:spcPts val="3080"/>
              </a:lnSpc>
              <a:spcBef>
                <a:spcPts val="260"/>
              </a:spcBef>
            </a:pPr>
            <a:r>
              <a:rPr lang="en-GB" sz="2800" spc="-25" dirty="0">
                <a:solidFill>
                  <a:srgbClr val="F36128"/>
                </a:solidFill>
                <a:latin typeface="GT America Condensed" pitchFamily="2" charset="77"/>
                <a:cs typeface="Arial"/>
              </a:rPr>
              <a:t>Allocation</a:t>
            </a:r>
          </a:p>
          <a:p>
            <a:pPr marL="12700" marR="5080">
              <a:lnSpc>
                <a:spcPts val="3080"/>
              </a:lnSpc>
              <a:spcBef>
                <a:spcPts val="260"/>
              </a:spcBef>
            </a:pPr>
            <a:endParaRPr lang="en-GB" sz="2800" spc="-25" dirty="0">
              <a:solidFill>
                <a:srgbClr val="F36128"/>
              </a:solidFill>
              <a:latin typeface="GT America Condensed" pitchFamily="2" charset="77"/>
              <a:cs typeface="Arial"/>
            </a:endParaRPr>
          </a:p>
          <a:p>
            <a:pPr marL="12700" marR="5080">
              <a:spcBef>
                <a:spcPts val="260"/>
              </a:spcBef>
            </a:pPr>
            <a:r>
              <a:rPr lang="en-GB" spc="-25" dirty="0">
                <a:solidFill>
                  <a:srgbClr val="404040"/>
                </a:solidFill>
                <a:latin typeface="GT America Condensed" pitchFamily="2" charset="77"/>
                <a:cs typeface="Arial"/>
              </a:rPr>
              <a:t>Identify your relative strengths and weaknesses to align IR activities and outreach with your strategic goals.</a:t>
            </a:r>
            <a:endParaRPr lang="en-GB" spc="-90" dirty="0">
              <a:solidFill>
                <a:srgbClr val="404040"/>
              </a:solidFill>
              <a:latin typeface="GT America Condensed" pitchFamily="2" charset="77"/>
              <a:cs typeface="Arial"/>
            </a:endParaRPr>
          </a:p>
        </p:txBody>
      </p:sp>
      <p:sp>
        <p:nvSpPr>
          <p:cNvPr id="27" name="TextBox 26">
            <a:extLst>
              <a:ext uri="{FF2B5EF4-FFF2-40B4-BE49-F238E27FC236}">
                <a16:creationId xmlns:a16="http://schemas.microsoft.com/office/drawing/2014/main" id="{C5469388-AB1F-A0EF-F13A-3F3D08C3C121}"/>
              </a:ext>
            </a:extLst>
          </p:cNvPr>
          <p:cNvSpPr txBox="1"/>
          <p:nvPr/>
        </p:nvSpPr>
        <p:spPr>
          <a:xfrm>
            <a:off x="13879598" y="5999125"/>
            <a:ext cx="3638759" cy="2508379"/>
          </a:xfrm>
          <a:prstGeom prst="rect">
            <a:avLst/>
          </a:prstGeom>
          <a:noFill/>
        </p:spPr>
        <p:txBody>
          <a:bodyPr wrap="square">
            <a:spAutoFit/>
          </a:bodyPr>
          <a:lstStyle/>
          <a:p>
            <a:pPr marL="12700" marR="5080">
              <a:lnSpc>
                <a:spcPts val="3080"/>
              </a:lnSpc>
              <a:spcBef>
                <a:spcPts val="260"/>
              </a:spcBef>
            </a:pPr>
            <a:r>
              <a:rPr lang="en-GB" sz="2800" spc="-25" dirty="0">
                <a:solidFill>
                  <a:srgbClr val="F36128"/>
                </a:solidFill>
                <a:latin typeface="GT America Condensed" pitchFamily="2" charset="77"/>
                <a:cs typeface="Arial"/>
              </a:rPr>
              <a:t>Identify</a:t>
            </a:r>
          </a:p>
          <a:p>
            <a:pPr marL="12700" marR="5080">
              <a:lnSpc>
                <a:spcPts val="3080"/>
              </a:lnSpc>
              <a:spcBef>
                <a:spcPts val="260"/>
              </a:spcBef>
            </a:pPr>
            <a:r>
              <a:rPr lang="en-GB" sz="2800" spc="-25" dirty="0">
                <a:solidFill>
                  <a:srgbClr val="F36128"/>
                </a:solidFill>
                <a:latin typeface="GT America Condensed" pitchFamily="2" charset="77"/>
                <a:cs typeface="Arial"/>
              </a:rPr>
              <a:t>Partners</a:t>
            </a:r>
          </a:p>
          <a:p>
            <a:pPr marL="12700" marR="5080">
              <a:lnSpc>
                <a:spcPts val="3080"/>
              </a:lnSpc>
              <a:spcBef>
                <a:spcPts val="260"/>
              </a:spcBef>
            </a:pPr>
            <a:endParaRPr lang="en-GB" sz="2800" spc="-25" dirty="0">
              <a:solidFill>
                <a:srgbClr val="F36128"/>
              </a:solidFill>
              <a:latin typeface="GT America Condensed" pitchFamily="2" charset="77"/>
              <a:cs typeface="Arial"/>
            </a:endParaRPr>
          </a:p>
          <a:p>
            <a:pPr marL="12700" marR="5080">
              <a:spcBef>
                <a:spcPts val="260"/>
              </a:spcBef>
            </a:pPr>
            <a:r>
              <a:rPr lang="en-GB" spc="-25" dirty="0">
                <a:solidFill>
                  <a:srgbClr val="404040"/>
                </a:solidFill>
                <a:latin typeface="GT America Condensed" pitchFamily="2" charset="77"/>
                <a:cs typeface="Arial"/>
              </a:rPr>
              <a:t>Engage the best-in-class – learn which sell-side firms/individuals provide the best coverage and access to institutional investors?</a:t>
            </a:r>
            <a:endParaRPr lang="en-GB" spc="-90" dirty="0">
              <a:solidFill>
                <a:srgbClr val="404040"/>
              </a:solidFill>
              <a:latin typeface="GT America Condensed" pitchFamily="2" charset="77"/>
              <a:cs typeface="Arial"/>
            </a:endParaRPr>
          </a:p>
        </p:txBody>
      </p:sp>
      <p:pic>
        <p:nvPicPr>
          <p:cNvPr id="30" name="Graphic 29" descr="Scales of justice with solid fill">
            <a:extLst>
              <a:ext uri="{FF2B5EF4-FFF2-40B4-BE49-F238E27FC236}">
                <a16:creationId xmlns:a16="http://schemas.microsoft.com/office/drawing/2014/main" id="{30647A4E-A367-F809-A37F-C735BFEDBB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4371" y="2551026"/>
            <a:ext cx="2185977" cy="2185977"/>
          </a:xfrm>
          <a:prstGeom prst="rect">
            <a:avLst/>
          </a:prstGeom>
        </p:spPr>
      </p:pic>
      <p:pic>
        <p:nvPicPr>
          <p:cNvPr id="32" name="Graphic 31" descr="Megaphone with solid fill">
            <a:extLst>
              <a:ext uri="{FF2B5EF4-FFF2-40B4-BE49-F238E27FC236}">
                <a16:creationId xmlns:a16="http://schemas.microsoft.com/office/drawing/2014/main" id="{9D75242E-F5D2-8EA3-2E5E-32CFD55324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94449" y="2532843"/>
            <a:ext cx="2213720" cy="2213720"/>
          </a:xfrm>
          <a:prstGeom prst="rect">
            <a:avLst/>
          </a:prstGeom>
        </p:spPr>
      </p:pic>
      <p:pic>
        <p:nvPicPr>
          <p:cNvPr id="34" name="Graphic 33" descr="Flip calendar with solid fill">
            <a:extLst>
              <a:ext uri="{FF2B5EF4-FFF2-40B4-BE49-F238E27FC236}">
                <a16:creationId xmlns:a16="http://schemas.microsoft.com/office/drawing/2014/main" id="{DC7AB6B7-CDEC-A5EF-B427-5D61495FAA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37457" y="2676590"/>
            <a:ext cx="2095866" cy="2095866"/>
          </a:xfrm>
          <a:prstGeom prst="rect">
            <a:avLst/>
          </a:prstGeom>
        </p:spPr>
      </p:pic>
      <p:pic>
        <p:nvPicPr>
          <p:cNvPr id="36" name="Graphic 35" descr="Bullseye with solid fill">
            <a:extLst>
              <a:ext uri="{FF2B5EF4-FFF2-40B4-BE49-F238E27FC236}">
                <a16:creationId xmlns:a16="http://schemas.microsoft.com/office/drawing/2014/main" id="{17CE3717-A91B-6404-D9FC-43ACEB0E82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957054" y="2794058"/>
            <a:ext cx="1814699" cy="1814699"/>
          </a:xfrm>
          <a:prstGeom prst="rect">
            <a:avLst/>
          </a:prstGeom>
        </p:spPr>
      </p:pic>
    </p:spTree>
    <p:extLst>
      <p:ext uri="{BB962C8B-B14F-4D97-AF65-F5344CB8AC3E}">
        <p14:creationId xmlns:p14="http://schemas.microsoft.com/office/powerpoint/2010/main" val="4154501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82E46A7-1DF7-7452-2409-EF70135994E0}"/>
              </a:ext>
            </a:extLst>
          </p:cNvPr>
          <p:cNvPicPr>
            <a:picLocks noChangeAspect="1"/>
          </p:cNvPicPr>
          <p:nvPr/>
        </p:nvPicPr>
        <p:blipFill>
          <a:blip r:embed="rId2"/>
          <a:stretch>
            <a:fillRect/>
          </a:stretch>
        </p:blipFill>
        <p:spPr>
          <a:xfrm>
            <a:off x="1143" y="1437"/>
            <a:ext cx="18285714" cy="10285714"/>
          </a:xfrm>
          <a:prstGeom prst="rect">
            <a:avLst/>
          </a:prstGeom>
        </p:spPr>
      </p:pic>
      <p:sp>
        <p:nvSpPr>
          <p:cNvPr id="5" name="Rectangle 4">
            <a:extLst>
              <a:ext uri="{FF2B5EF4-FFF2-40B4-BE49-F238E27FC236}">
                <a16:creationId xmlns:a16="http://schemas.microsoft.com/office/drawing/2014/main" id="{A9D91CEB-299A-04C2-E1E7-6430952DEE91}"/>
              </a:ext>
            </a:extLst>
          </p:cNvPr>
          <p:cNvSpPr/>
          <p:nvPr/>
        </p:nvSpPr>
        <p:spPr>
          <a:xfrm>
            <a:off x="0" y="9641541"/>
            <a:ext cx="18311182"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1E42B67-C8F4-5D0E-6276-17EFD7572A1D}"/>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7" name="TextBox 6">
            <a:extLst>
              <a:ext uri="{FF2B5EF4-FFF2-40B4-BE49-F238E27FC236}">
                <a16:creationId xmlns:a16="http://schemas.microsoft.com/office/drawing/2014/main" id="{8967C4FC-BB57-4B8A-6D29-2B2E6972A93E}"/>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05.</a:t>
            </a:r>
          </a:p>
        </p:txBody>
      </p:sp>
      <p:pic>
        <p:nvPicPr>
          <p:cNvPr id="8" name="Picture 7" descr="Text, logo&#10;&#10;Description automatically generated">
            <a:extLst>
              <a:ext uri="{FF2B5EF4-FFF2-40B4-BE49-F238E27FC236}">
                <a16:creationId xmlns:a16="http://schemas.microsoft.com/office/drawing/2014/main" id="{A3420DDB-39E2-E6CE-9D3C-ED8D238FA5BD}"/>
              </a:ext>
            </a:extLst>
          </p:cNvPr>
          <p:cNvPicPr>
            <a:picLocks noChangeAspect="1"/>
          </p:cNvPicPr>
          <p:nvPr/>
        </p:nvPicPr>
        <p:blipFill>
          <a:blip r:embed="rId3"/>
          <a:stretch>
            <a:fillRect/>
          </a:stretch>
        </p:blipFill>
        <p:spPr>
          <a:xfrm>
            <a:off x="264691" y="9714961"/>
            <a:ext cx="1143485" cy="541964"/>
          </a:xfrm>
          <a:prstGeom prst="rect">
            <a:avLst/>
          </a:prstGeom>
        </p:spPr>
      </p:pic>
      <p:sp>
        <p:nvSpPr>
          <p:cNvPr id="9" name="TextBox 8">
            <a:extLst>
              <a:ext uri="{FF2B5EF4-FFF2-40B4-BE49-F238E27FC236}">
                <a16:creationId xmlns:a16="http://schemas.microsoft.com/office/drawing/2014/main" id="{AE451DA7-183C-1012-F914-3B774F2BB26A}"/>
              </a:ext>
            </a:extLst>
          </p:cNvPr>
          <p:cNvSpPr txBox="1"/>
          <p:nvPr/>
        </p:nvSpPr>
        <p:spPr>
          <a:xfrm>
            <a:off x="1431359" y="4495373"/>
            <a:ext cx="5629842" cy="2123658"/>
          </a:xfrm>
          <a:prstGeom prst="rect">
            <a:avLst/>
          </a:prstGeom>
          <a:noFill/>
        </p:spPr>
        <p:txBody>
          <a:bodyPr wrap="square" rtlCol="0">
            <a:spAutoFit/>
          </a:bodyPr>
          <a:lstStyle/>
          <a:p>
            <a:r>
              <a:rPr lang="en-US" sz="6600" dirty="0">
                <a:solidFill>
                  <a:schemeClr val="tx1">
                    <a:lumMod val="85000"/>
                    <a:lumOff val="15000"/>
                  </a:schemeClr>
                </a:solidFill>
                <a:latin typeface="GT America Condensed" pitchFamily="2" charset="77"/>
              </a:rPr>
              <a:t>Methodology</a:t>
            </a:r>
          </a:p>
          <a:p>
            <a:r>
              <a:rPr lang="en-US" sz="6600" dirty="0">
                <a:solidFill>
                  <a:schemeClr val="tx1">
                    <a:lumMod val="85000"/>
                    <a:lumOff val="15000"/>
                  </a:schemeClr>
                </a:solidFill>
                <a:latin typeface="GT America Condensed" pitchFamily="2" charset="77"/>
              </a:rPr>
              <a:t>&amp; Voting Guide</a:t>
            </a:r>
          </a:p>
        </p:txBody>
      </p:sp>
      <p:sp>
        <p:nvSpPr>
          <p:cNvPr id="10" name="Rectangle 9">
            <a:extLst>
              <a:ext uri="{FF2B5EF4-FFF2-40B4-BE49-F238E27FC236}">
                <a16:creationId xmlns:a16="http://schemas.microsoft.com/office/drawing/2014/main" id="{D69A5D76-2011-0C37-181F-EC547C010723}"/>
              </a:ext>
            </a:extLst>
          </p:cNvPr>
          <p:cNvSpPr/>
          <p:nvPr/>
        </p:nvSpPr>
        <p:spPr>
          <a:xfrm flipV="1">
            <a:off x="1574400" y="4093847"/>
            <a:ext cx="4064000" cy="109046"/>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3621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A57164-528A-A855-B622-15491ADA1F92}"/>
              </a:ext>
            </a:extLst>
          </p:cNvPr>
          <p:cNvSpPr/>
          <p:nvPr/>
        </p:nvSpPr>
        <p:spPr>
          <a:xfrm>
            <a:off x="264689" y="1970170"/>
            <a:ext cx="17762381" cy="7202333"/>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BB4C3C2-AAE1-9AA6-5894-15244EA9176F}"/>
              </a:ext>
            </a:extLst>
          </p:cNvPr>
          <p:cNvGrpSpPr/>
          <p:nvPr/>
        </p:nvGrpSpPr>
        <p:grpSpPr>
          <a:xfrm>
            <a:off x="0" y="9654988"/>
            <a:ext cx="18296430" cy="647047"/>
            <a:chOff x="0" y="9641541"/>
            <a:chExt cx="18296430" cy="647047"/>
          </a:xfrm>
        </p:grpSpPr>
        <p:sp>
          <p:nvSpPr>
            <p:cNvPr id="6" name="Rectangle 5">
              <a:extLst>
                <a:ext uri="{FF2B5EF4-FFF2-40B4-BE49-F238E27FC236}">
                  <a16:creationId xmlns:a16="http://schemas.microsoft.com/office/drawing/2014/main" id="{6ACAB642-5837-BD25-4177-2AB36C71B867}"/>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D107045-05C5-2FD7-D5DD-64D42E4B9159}"/>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8" name="TextBox 7">
              <a:extLst>
                <a:ext uri="{FF2B5EF4-FFF2-40B4-BE49-F238E27FC236}">
                  <a16:creationId xmlns:a16="http://schemas.microsoft.com/office/drawing/2014/main" id="{A83E24CC-A115-825D-126B-C116B71801EE}"/>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06.</a:t>
              </a:r>
            </a:p>
          </p:txBody>
        </p:sp>
        <p:pic>
          <p:nvPicPr>
            <p:cNvPr id="9" name="Picture 8" descr="Text, logo&#10;&#10;Description automatically generated">
              <a:extLst>
                <a:ext uri="{FF2B5EF4-FFF2-40B4-BE49-F238E27FC236}">
                  <a16:creationId xmlns:a16="http://schemas.microsoft.com/office/drawing/2014/main" id="{C62E92CE-1EAA-F721-9A4D-259C84D731FA}"/>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10" name="Straight Connector 9">
            <a:extLst>
              <a:ext uri="{FF2B5EF4-FFF2-40B4-BE49-F238E27FC236}">
                <a16:creationId xmlns:a16="http://schemas.microsoft.com/office/drawing/2014/main" id="{B56089C5-F867-C584-140C-032A26CF27F1}"/>
              </a:ext>
            </a:extLst>
          </p:cNvPr>
          <p:cNvCxnSpPr>
            <a:cxnSpLocks/>
          </p:cNvCxnSpPr>
          <p:nvPr/>
        </p:nvCxnSpPr>
        <p:spPr>
          <a:xfrm>
            <a:off x="228500" y="971008"/>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6570BEC-7856-9156-4DF4-DC121CF5FB28}"/>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2" name="TextBox 11">
            <a:extLst>
              <a:ext uri="{FF2B5EF4-FFF2-40B4-BE49-F238E27FC236}">
                <a16:creationId xmlns:a16="http://schemas.microsoft.com/office/drawing/2014/main" id="{00F0353D-E925-F765-E1A9-57C911C08138}"/>
              </a:ext>
            </a:extLst>
          </p:cNvPr>
          <p:cNvSpPr txBox="1"/>
          <p:nvPr/>
        </p:nvSpPr>
        <p:spPr>
          <a:xfrm>
            <a:off x="264690" y="194557"/>
            <a:ext cx="10708109" cy="769441"/>
          </a:xfrm>
          <a:prstGeom prst="rect">
            <a:avLst/>
          </a:prstGeom>
          <a:noFill/>
        </p:spPr>
        <p:txBody>
          <a:bodyPr wrap="square" rtlCol="0">
            <a:spAutoFit/>
          </a:bodyPr>
          <a:lstStyle/>
          <a:p>
            <a:r>
              <a:rPr lang="en-US" sz="4400" dirty="0">
                <a:latin typeface="GT America Condensed" pitchFamily="2" charset="77"/>
              </a:rPr>
              <a:t>Methodology – Research Categories</a:t>
            </a:r>
          </a:p>
        </p:txBody>
      </p:sp>
      <p:sp>
        <p:nvSpPr>
          <p:cNvPr id="43" name="TextBox 42">
            <a:extLst>
              <a:ext uri="{FF2B5EF4-FFF2-40B4-BE49-F238E27FC236}">
                <a16:creationId xmlns:a16="http://schemas.microsoft.com/office/drawing/2014/main" id="{4F740EA4-E178-319E-693A-66FD3B9A98C6}"/>
              </a:ext>
            </a:extLst>
          </p:cNvPr>
          <p:cNvSpPr txBox="1"/>
          <p:nvPr/>
        </p:nvSpPr>
        <p:spPr>
          <a:xfrm>
            <a:off x="264690" y="1280507"/>
            <a:ext cx="12984779" cy="623248"/>
          </a:xfrm>
          <a:prstGeom prst="rect">
            <a:avLst/>
          </a:prstGeom>
          <a:noFill/>
        </p:spPr>
        <p:txBody>
          <a:bodyPr wrap="square">
            <a:spAutoFit/>
          </a:bodyPr>
          <a:lstStyle/>
          <a:p>
            <a:pPr marL="12700" marR="5080">
              <a:spcBef>
                <a:spcPts val="260"/>
              </a:spcBef>
            </a:pPr>
            <a:r>
              <a:rPr lang="en-GB" sz="1600" spc="-45" dirty="0">
                <a:solidFill>
                  <a:srgbClr val="F16029"/>
                </a:solidFill>
                <a:latin typeface="GT America Condensed" pitchFamily="2" charset="77"/>
                <a:cs typeface="Arial"/>
              </a:rPr>
              <a:t>Sell-side analysts </a:t>
            </a:r>
            <a:r>
              <a:rPr lang="en-GB" sz="1600" spc="-45" dirty="0">
                <a:solidFill>
                  <a:srgbClr val="404040"/>
                </a:solidFill>
                <a:latin typeface="GT America Condensed" pitchFamily="2" charset="77"/>
                <a:cs typeface="Arial"/>
              </a:rPr>
              <a:t>are encouraged to vote for Corporates in the Executive Team Survey.</a:t>
            </a:r>
          </a:p>
          <a:p>
            <a:pPr marL="12700" marR="5080">
              <a:spcBef>
                <a:spcPts val="260"/>
              </a:spcBef>
            </a:pPr>
            <a:r>
              <a:rPr lang="en-GB" sz="1600" spc="-45" dirty="0">
                <a:solidFill>
                  <a:srgbClr val="F16029"/>
                </a:solidFill>
                <a:latin typeface="GT America Condensed" pitchFamily="2" charset="77"/>
                <a:cs typeface="Arial"/>
              </a:rPr>
              <a:t>Portfolio Managers </a:t>
            </a:r>
            <a:r>
              <a:rPr lang="en-GB" sz="1600" spc="-45" dirty="0">
                <a:solidFill>
                  <a:srgbClr val="404040"/>
                </a:solidFill>
                <a:latin typeface="GT America Condensed" pitchFamily="2" charset="77"/>
                <a:cs typeface="Arial"/>
              </a:rPr>
              <a:t>and </a:t>
            </a:r>
            <a:r>
              <a:rPr lang="en-GB" sz="1600" spc="-45" dirty="0">
                <a:solidFill>
                  <a:srgbClr val="F16029"/>
                </a:solidFill>
                <a:latin typeface="GT America Condensed" pitchFamily="2" charset="77"/>
                <a:cs typeface="Arial"/>
              </a:rPr>
              <a:t>Buy-side Analysts </a:t>
            </a:r>
            <a:r>
              <a:rPr lang="en-GB" sz="1600" spc="-45" dirty="0">
                <a:solidFill>
                  <a:srgbClr val="404040"/>
                </a:solidFill>
                <a:latin typeface="GT America Condensed" pitchFamily="2" charset="77"/>
                <a:cs typeface="Arial"/>
              </a:rPr>
              <a:t>are encouraged to vote for Corporates in the Executive Team Survey. </a:t>
            </a:r>
          </a:p>
        </p:txBody>
      </p:sp>
      <p:sp>
        <p:nvSpPr>
          <p:cNvPr id="77" name="Rectangle 76">
            <a:extLst>
              <a:ext uri="{FF2B5EF4-FFF2-40B4-BE49-F238E27FC236}">
                <a16:creationId xmlns:a16="http://schemas.microsoft.com/office/drawing/2014/main" id="{ED0A86A9-53ED-0121-CEBB-3288B35C5A18}"/>
              </a:ext>
            </a:extLst>
          </p:cNvPr>
          <p:cNvSpPr/>
          <p:nvPr/>
        </p:nvSpPr>
        <p:spPr>
          <a:xfrm>
            <a:off x="15436463" y="4644623"/>
            <a:ext cx="2071478" cy="3103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21134E33-F34F-62DA-69BF-95F3C2C8BAA2}"/>
              </a:ext>
            </a:extLst>
          </p:cNvPr>
          <p:cNvSpPr txBox="1"/>
          <p:nvPr/>
        </p:nvSpPr>
        <p:spPr>
          <a:xfrm>
            <a:off x="15598923" y="5648394"/>
            <a:ext cx="2391959" cy="938719"/>
          </a:xfrm>
          <a:prstGeom prst="rect">
            <a:avLst/>
          </a:prstGeom>
          <a:noFill/>
        </p:spPr>
        <p:txBody>
          <a:bodyPr wrap="square">
            <a:spAutoFit/>
          </a:bodyPr>
          <a:lstStyle/>
          <a:p>
            <a:pPr marL="298450" marR="5080" indent="-285750">
              <a:spcBef>
                <a:spcPts val="260"/>
              </a:spcBef>
              <a:buFontTx/>
              <a:buChar char="-"/>
            </a:pPr>
            <a:r>
              <a:rPr lang="en-GB" sz="1600" spc="-45" dirty="0">
                <a:solidFill>
                  <a:srgbClr val="404040"/>
                </a:solidFill>
                <a:latin typeface="GT America Condensed" pitchFamily="2" charset="77"/>
                <a:cs typeface="Arial"/>
              </a:rPr>
              <a:t>Timing to Market</a:t>
            </a:r>
          </a:p>
          <a:p>
            <a:pPr marL="298450" marR="5080" indent="-285750">
              <a:spcBef>
                <a:spcPts val="260"/>
              </a:spcBef>
              <a:buFontTx/>
              <a:buChar char="-"/>
            </a:pPr>
            <a:r>
              <a:rPr lang="en-GB" sz="1600" spc="-45" dirty="0">
                <a:solidFill>
                  <a:srgbClr val="404040"/>
                </a:solidFill>
                <a:latin typeface="GT America Condensed" pitchFamily="2" charset="77"/>
                <a:cs typeface="Arial"/>
              </a:rPr>
              <a:t>Consistency</a:t>
            </a:r>
          </a:p>
          <a:p>
            <a:pPr marL="298450" marR="5080" indent="-285750">
              <a:spcBef>
                <a:spcPts val="260"/>
              </a:spcBef>
              <a:buFontTx/>
              <a:buChar char="-"/>
            </a:pPr>
            <a:r>
              <a:rPr lang="en-GB" sz="1600" spc="-45" dirty="0">
                <a:solidFill>
                  <a:srgbClr val="404040"/>
                </a:solidFill>
                <a:latin typeface="GT America Condensed" pitchFamily="2" charset="77"/>
                <a:cs typeface="Arial"/>
              </a:rPr>
              <a:t>Granularity</a:t>
            </a:r>
          </a:p>
        </p:txBody>
      </p:sp>
      <p:sp>
        <p:nvSpPr>
          <p:cNvPr id="75" name="Rectangle 74">
            <a:extLst>
              <a:ext uri="{FF2B5EF4-FFF2-40B4-BE49-F238E27FC236}">
                <a16:creationId xmlns:a16="http://schemas.microsoft.com/office/drawing/2014/main" id="{57A9271A-FDEC-FB73-296E-28EFCA9CBD59}"/>
              </a:ext>
            </a:extLst>
          </p:cNvPr>
          <p:cNvSpPr/>
          <p:nvPr/>
        </p:nvSpPr>
        <p:spPr>
          <a:xfrm>
            <a:off x="12320684" y="4675250"/>
            <a:ext cx="2491113" cy="3103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67D87419-A27F-6FDB-1567-3670C413DB2B}"/>
              </a:ext>
            </a:extLst>
          </p:cNvPr>
          <p:cNvSpPr txBox="1"/>
          <p:nvPr/>
        </p:nvSpPr>
        <p:spPr>
          <a:xfrm>
            <a:off x="12354996" y="5648394"/>
            <a:ext cx="2391959" cy="907941"/>
          </a:xfrm>
          <a:prstGeom prst="rect">
            <a:avLst/>
          </a:prstGeom>
          <a:noFill/>
        </p:spPr>
        <p:txBody>
          <a:bodyPr wrap="square">
            <a:spAutoFit/>
          </a:bodyPr>
          <a:lstStyle/>
          <a:p>
            <a:pPr marL="298450" marR="5080" indent="-285750">
              <a:spcBef>
                <a:spcPts val="260"/>
              </a:spcBef>
              <a:buFontTx/>
              <a:buChar char="-"/>
            </a:pPr>
            <a:r>
              <a:rPr lang="en-GB" sz="1600" spc="-45" dirty="0">
                <a:solidFill>
                  <a:srgbClr val="404040"/>
                </a:solidFill>
                <a:latin typeface="GT America Condensed" pitchFamily="2" charset="77"/>
                <a:cs typeface="Arial"/>
              </a:rPr>
              <a:t>ESG Metrics</a:t>
            </a:r>
          </a:p>
          <a:p>
            <a:pPr marL="298450" marR="5080" indent="-285750">
              <a:spcBef>
                <a:spcPts val="260"/>
              </a:spcBef>
              <a:buFontTx/>
              <a:buChar char="-"/>
            </a:pPr>
            <a:r>
              <a:rPr lang="en-GB" sz="1600" spc="-45" dirty="0">
                <a:solidFill>
                  <a:srgbClr val="404040"/>
                </a:solidFill>
                <a:latin typeface="GT America Condensed" pitchFamily="2" charset="77"/>
                <a:cs typeface="Arial"/>
              </a:rPr>
              <a:t>ESG Engagement</a:t>
            </a:r>
          </a:p>
          <a:p>
            <a:pPr marL="298450" marR="5080" indent="-285750">
              <a:spcBef>
                <a:spcPts val="260"/>
              </a:spcBef>
              <a:buFontTx/>
              <a:buChar char="-"/>
            </a:pPr>
            <a:r>
              <a:rPr lang="en-GB" sz="1600" spc="-45" dirty="0">
                <a:solidFill>
                  <a:srgbClr val="404040"/>
                </a:solidFill>
                <a:latin typeface="GT America Condensed" pitchFamily="2" charset="77"/>
                <a:cs typeface="Arial"/>
              </a:rPr>
              <a:t>Corporate ESG Strategy</a:t>
            </a:r>
          </a:p>
        </p:txBody>
      </p:sp>
      <p:sp>
        <p:nvSpPr>
          <p:cNvPr id="73" name="Rectangle 72">
            <a:extLst>
              <a:ext uri="{FF2B5EF4-FFF2-40B4-BE49-F238E27FC236}">
                <a16:creationId xmlns:a16="http://schemas.microsoft.com/office/drawing/2014/main" id="{A0A3C508-A288-BBE6-0E13-6EE0E781F87F}"/>
              </a:ext>
            </a:extLst>
          </p:cNvPr>
          <p:cNvSpPr/>
          <p:nvPr/>
        </p:nvSpPr>
        <p:spPr>
          <a:xfrm>
            <a:off x="9266181" y="4675250"/>
            <a:ext cx="2714703" cy="4205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EA4AF6ED-9C7E-ECAC-65C0-E266A2E4E75D}"/>
              </a:ext>
            </a:extLst>
          </p:cNvPr>
          <p:cNvSpPr txBox="1"/>
          <p:nvPr/>
        </p:nvSpPr>
        <p:spPr>
          <a:xfrm>
            <a:off x="9453237" y="5688676"/>
            <a:ext cx="2550566" cy="2777683"/>
          </a:xfrm>
          <a:prstGeom prst="rect">
            <a:avLst/>
          </a:prstGeom>
          <a:noFill/>
        </p:spPr>
        <p:txBody>
          <a:bodyPr wrap="square" lIns="91440" tIns="45720" rIns="91440" bIns="45720" anchor="t">
            <a:spAutoFit/>
          </a:bodyPr>
          <a:lstStyle/>
          <a:p>
            <a:pPr marL="298450" marR="5080" indent="-285750">
              <a:spcBef>
                <a:spcPts val="260"/>
              </a:spcBef>
              <a:buFontTx/>
              <a:buChar char="-"/>
            </a:pPr>
            <a:r>
              <a:rPr lang="en-GB" sz="1600" spc="-45" dirty="0">
                <a:solidFill>
                  <a:srgbClr val="404040"/>
                </a:solidFill>
                <a:latin typeface="GT America Condensed"/>
                <a:cs typeface="Arial"/>
              </a:rPr>
              <a:t>Accessibility of Senior Execs</a:t>
            </a:r>
            <a:endParaRPr lang="en-GB" sz="1600" spc="-45" dirty="0">
              <a:solidFill>
                <a:srgbClr val="404040"/>
              </a:solidFill>
              <a:latin typeface="GT America Condensed" pitchFamily="2" charset="77"/>
              <a:cs typeface="Arial"/>
            </a:endParaRPr>
          </a:p>
          <a:p>
            <a:pPr marL="298450" marR="5080" indent="-285750">
              <a:spcBef>
                <a:spcPts val="260"/>
              </a:spcBef>
              <a:buFontTx/>
              <a:buChar char="-"/>
            </a:pPr>
            <a:r>
              <a:rPr lang="en-GB" sz="1600" spc="-45" dirty="0">
                <a:solidFill>
                  <a:srgbClr val="404040"/>
                </a:solidFill>
                <a:latin typeface="GT America Condensed"/>
                <a:cs typeface="Arial"/>
              </a:rPr>
              <a:t>Business &amp; Market Knowledge</a:t>
            </a:r>
            <a:endParaRPr lang="en-GB" sz="1600" spc="-45" dirty="0">
              <a:solidFill>
                <a:srgbClr val="404040"/>
              </a:solidFill>
              <a:latin typeface="GT America Condensed" pitchFamily="2" charset="77"/>
              <a:cs typeface="Arial"/>
            </a:endParaRPr>
          </a:p>
          <a:p>
            <a:pPr marL="298450" marR="5080" indent="-285750">
              <a:spcBef>
                <a:spcPts val="260"/>
              </a:spcBef>
              <a:buFontTx/>
              <a:buChar char="-"/>
            </a:pPr>
            <a:r>
              <a:rPr lang="en-GB" sz="1600" spc="-45" dirty="0">
                <a:solidFill>
                  <a:srgbClr val="404040"/>
                </a:solidFill>
                <a:latin typeface="GT America Condensed"/>
                <a:cs typeface="Arial"/>
              </a:rPr>
              <a:t>Execution of Strategy </a:t>
            </a:r>
          </a:p>
          <a:p>
            <a:pPr marL="298450" marR="5080" indent="-285750">
              <a:spcBef>
                <a:spcPts val="260"/>
              </a:spcBef>
              <a:buFontTx/>
              <a:buChar char="-"/>
            </a:pPr>
            <a:r>
              <a:rPr lang="en-GB" sz="1600" spc="-45" dirty="0">
                <a:solidFill>
                  <a:srgbClr val="404040"/>
                </a:solidFill>
                <a:latin typeface="GT America Condensed"/>
                <a:cs typeface="Arial"/>
              </a:rPr>
              <a:t>IR Team Well Informed &amp; Empowered</a:t>
            </a:r>
          </a:p>
          <a:p>
            <a:pPr marL="298450" marR="5080" indent="-285750">
              <a:spcBef>
                <a:spcPts val="260"/>
              </a:spcBef>
              <a:buFontTx/>
              <a:buChar char="-"/>
            </a:pPr>
            <a:r>
              <a:rPr lang="en-GB" sz="1600" spc="-45" dirty="0">
                <a:solidFill>
                  <a:srgbClr val="404040"/>
                </a:solidFill>
                <a:latin typeface="GT America Condensed"/>
                <a:cs typeface="Arial"/>
              </a:rPr>
              <a:t>Productivity of NDR/Conferences/Calls</a:t>
            </a:r>
            <a:endParaRPr lang="en-GB" sz="1600" spc="-45" dirty="0">
              <a:solidFill>
                <a:srgbClr val="404040"/>
              </a:solidFill>
              <a:latin typeface="GT America Condensed" pitchFamily="2" charset="77"/>
              <a:cs typeface="Arial"/>
            </a:endParaRPr>
          </a:p>
          <a:p>
            <a:pPr marL="298450" marR="5080" indent="-285750">
              <a:spcBef>
                <a:spcPts val="260"/>
              </a:spcBef>
              <a:buFontTx/>
              <a:buChar char="-"/>
            </a:pPr>
            <a:r>
              <a:rPr lang="en-GB" sz="1600" spc="-45" dirty="0">
                <a:solidFill>
                  <a:srgbClr val="404040"/>
                </a:solidFill>
                <a:latin typeface="GT America Condensed"/>
                <a:cs typeface="Arial"/>
              </a:rPr>
              <a:t>Responsiveness</a:t>
            </a:r>
            <a:endParaRPr lang="en-GB" sz="1600" spc="-45" dirty="0">
              <a:solidFill>
                <a:srgbClr val="404040"/>
              </a:solidFill>
              <a:latin typeface="GT America Condensed" pitchFamily="2" charset="77"/>
              <a:cs typeface="Arial"/>
            </a:endParaRPr>
          </a:p>
        </p:txBody>
      </p:sp>
      <p:sp>
        <p:nvSpPr>
          <p:cNvPr id="16" name="Rectangle 15">
            <a:extLst>
              <a:ext uri="{FF2B5EF4-FFF2-40B4-BE49-F238E27FC236}">
                <a16:creationId xmlns:a16="http://schemas.microsoft.com/office/drawing/2014/main" id="{5F0EA51D-37F4-96A1-C96F-CB22D3BF5686}"/>
              </a:ext>
            </a:extLst>
          </p:cNvPr>
          <p:cNvSpPr/>
          <p:nvPr/>
        </p:nvSpPr>
        <p:spPr>
          <a:xfrm>
            <a:off x="616038" y="2220264"/>
            <a:ext cx="17108339" cy="457703"/>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GT America Condensed" pitchFamily="2" charset="77"/>
                <a:cs typeface="Arial"/>
              </a:rPr>
              <a:t>STEP 1: Select the Executive Team role and/or IR Program Attribute</a:t>
            </a:r>
          </a:p>
        </p:txBody>
      </p:sp>
      <p:sp>
        <p:nvSpPr>
          <p:cNvPr id="18" name="Rectangle 17">
            <a:extLst>
              <a:ext uri="{FF2B5EF4-FFF2-40B4-BE49-F238E27FC236}">
                <a16:creationId xmlns:a16="http://schemas.microsoft.com/office/drawing/2014/main" id="{25D243AB-7B6A-8594-8BD4-A631BB40B4DD}"/>
              </a:ext>
            </a:extLst>
          </p:cNvPr>
          <p:cNvSpPr/>
          <p:nvPr/>
        </p:nvSpPr>
        <p:spPr>
          <a:xfrm>
            <a:off x="616039" y="2783124"/>
            <a:ext cx="8493652" cy="46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GT America Condensed" pitchFamily="2" charset="77"/>
                <a:cs typeface="Arial"/>
              </a:rPr>
              <a:t>Executive Team</a:t>
            </a:r>
          </a:p>
        </p:txBody>
      </p:sp>
      <p:sp>
        <p:nvSpPr>
          <p:cNvPr id="46" name="Rectangle 45">
            <a:extLst>
              <a:ext uri="{FF2B5EF4-FFF2-40B4-BE49-F238E27FC236}">
                <a16:creationId xmlns:a16="http://schemas.microsoft.com/office/drawing/2014/main" id="{95076758-2F99-AEDD-5621-EE3A9451BA78}"/>
              </a:ext>
            </a:extLst>
          </p:cNvPr>
          <p:cNvSpPr/>
          <p:nvPr/>
        </p:nvSpPr>
        <p:spPr>
          <a:xfrm>
            <a:off x="9230725" y="2783124"/>
            <a:ext cx="8493652" cy="46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GT America Condensed" pitchFamily="2" charset="77"/>
                <a:cs typeface="Arial"/>
              </a:rPr>
              <a:t>IR Program Functions</a:t>
            </a:r>
          </a:p>
        </p:txBody>
      </p:sp>
      <p:pic>
        <p:nvPicPr>
          <p:cNvPr id="14" name="Picture 13">
            <a:extLst>
              <a:ext uri="{FF2B5EF4-FFF2-40B4-BE49-F238E27FC236}">
                <a16:creationId xmlns:a16="http://schemas.microsoft.com/office/drawing/2014/main" id="{98006723-EBE1-7473-A13E-E1B1A8F9C217}"/>
              </a:ext>
            </a:extLst>
          </p:cNvPr>
          <p:cNvPicPr>
            <a:picLocks noChangeAspect="1"/>
          </p:cNvPicPr>
          <p:nvPr/>
        </p:nvPicPr>
        <p:blipFill>
          <a:blip r:embed="rId3"/>
          <a:stretch>
            <a:fillRect/>
          </a:stretch>
        </p:blipFill>
        <p:spPr>
          <a:xfrm>
            <a:off x="12890830" y="3805753"/>
            <a:ext cx="1396105" cy="1335140"/>
          </a:xfrm>
          <a:prstGeom prst="rect">
            <a:avLst/>
          </a:prstGeom>
        </p:spPr>
      </p:pic>
      <p:sp>
        <p:nvSpPr>
          <p:cNvPr id="2" name="Rectangle 1">
            <a:extLst>
              <a:ext uri="{FF2B5EF4-FFF2-40B4-BE49-F238E27FC236}">
                <a16:creationId xmlns:a16="http://schemas.microsoft.com/office/drawing/2014/main" id="{65D1B382-5016-55CD-837D-69967316DE03}"/>
              </a:ext>
            </a:extLst>
          </p:cNvPr>
          <p:cNvSpPr/>
          <p:nvPr/>
        </p:nvSpPr>
        <p:spPr>
          <a:xfrm>
            <a:off x="4729945" y="4822025"/>
            <a:ext cx="1705323" cy="2797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https://salcombecrabfest.co.uk/</a:t>
            </a:r>
          </a:p>
        </p:txBody>
      </p:sp>
      <p:pic>
        <p:nvPicPr>
          <p:cNvPr id="15" name="Picture 14">
            <a:extLst>
              <a:ext uri="{FF2B5EF4-FFF2-40B4-BE49-F238E27FC236}">
                <a16:creationId xmlns:a16="http://schemas.microsoft.com/office/drawing/2014/main" id="{89EB31CF-E9E4-EF62-9B55-5536C1AD1C0C}"/>
              </a:ext>
            </a:extLst>
          </p:cNvPr>
          <p:cNvPicPr>
            <a:picLocks noChangeAspect="1"/>
          </p:cNvPicPr>
          <p:nvPr/>
        </p:nvPicPr>
        <p:blipFill>
          <a:blip r:embed="rId3"/>
          <a:stretch>
            <a:fillRect/>
          </a:stretch>
        </p:blipFill>
        <p:spPr>
          <a:xfrm>
            <a:off x="15744100" y="3850383"/>
            <a:ext cx="1396105" cy="1335140"/>
          </a:xfrm>
          <a:prstGeom prst="rect">
            <a:avLst/>
          </a:prstGeom>
        </p:spPr>
      </p:pic>
      <p:sp>
        <p:nvSpPr>
          <p:cNvPr id="68" name="TextBox 67">
            <a:extLst>
              <a:ext uri="{FF2B5EF4-FFF2-40B4-BE49-F238E27FC236}">
                <a16:creationId xmlns:a16="http://schemas.microsoft.com/office/drawing/2014/main" id="{456C2293-E8FE-5F61-D421-A8A82630A7ED}"/>
              </a:ext>
            </a:extLst>
          </p:cNvPr>
          <p:cNvSpPr txBox="1"/>
          <p:nvPr/>
        </p:nvSpPr>
        <p:spPr>
          <a:xfrm>
            <a:off x="12793266" y="4273109"/>
            <a:ext cx="1552483" cy="369332"/>
          </a:xfrm>
          <a:prstGeom prst="rect">
            <a:avLst/>
          </a:prstGeom>
          <a:noFill/>
          <a:ln w="28575">
            <a:noFill/>
          </a:ln>
        </p:spPr>
        <p:txBody>
          <a:bodyPr wrap="square" lIns="91440" tIns="45720" rIns="91440" bIns="45720" rtlCol="0" anchor="t">
            <a:spAutoFit/>
          </a:bodyPr>
          <a:lstStyle/>
          <a:p>
            <a:pPr algn="ctr">
              <a:spcBef>
                <a:spcPts val="600"/>
              </a:spcBef>
            </a:pPr>
            <a:r>
              <a:rPr lang="en-GB" dirty="0">
                <a:solidFill>
                  <a:schemeClr val="bg1"/>
                </a:solidFill>
                <a:latin typeface="GT America Condensed" pitchFamily="2" charset="77"/>
                <a:cs typeface="Arial"/>
              </a:rPr>
              <a:t>ESG Metrics</a:t>
            </a:r>
          </a:p>
        </p:txBody>
      </p:sp>
      <p:sp>
        <p:nvSpPr>
          <p:cNvPr id="69" name="TextBox 68">
            <a:extLst>
              <a:ext uri="{FF2B5EF4-FFF2-40B4-BE49-F238E27FC236}">
                <a16:creationId xmlns:a16="http://schemas.microsoft.com/office/drawing/2014/main" id="{1A1C50B4-E6B3-5980-A19C-DD7465369A1F}"/>
              </a:ext>
            </a:extLst>
          </p:cNvPr>
          <p:cNvSpPr txBox="1"/>
          <p:nvPr/>
        </p:nvSpPr>
        <p:spPr>
          <a:xfrm>
            <a:off x="15652899" y="4073924"/>
            <a:ext cx="1552483" cy="723275"/>
          </a:xfrm>
          <a:prstGeom prst="rect">
            <a:avLst/>
          </a:prstGeom>
          <a:noFill/>
          <a:ln w="28575">
            <a:noFill/>
          </a:ln>
        </p:spPr>
        <p:txBody>
          <a:bodyPr wrap="square" lIns="91440" tIns="45720" rIns="91440" bIns="45720" rtlCol="0" anchor="t">
            <a:spAutoFit/>
          </a:bodyPr>
          <a:lstStyle/>
          <a:p>
            <a:pPr algn="ctr">
              <a:spcBef>
                <a:spcPts val="600"/>
              </a:spcBef>
            </a:pPr>
            <a:r>
              <a:rPr lang="en-GB" dirty="0">
                <a:solidFill>
                  <a:schemeClr val="bg1"/>
                </a:solidFill>
                <a:latin typeface="GT America Condensed" pitchFamily="2" charset="77"/>
                <a:cs typeface="Arial"/>
              </a:rPr>
              <a:t>Financial</a:t>
            </a:r>
          </a:p>
          <a:p>
            <a:pPr algn="ctr">
              <a:spcBef>
                <a:spcPts val="600"/>
              </a:spcBef>
            </a:pPr>
            <a:r>
              <a:rPr lang="en-GB" dirty="0">
                <a:solidFill>
                  <a:schemeClr val="bg1"/>
                </a:solidFill>
                <a:latin typeface="GT America Condensed" pitchFamily="2" charset="77"/>
                <a:cs typeface="Arial"/>
              </a:rPr>
              <a:t>Disclosure</a:t>
            </a:r>
          </a:p>
        </p:txBody>
      </p:sp>
      <p:sp>
        <p:nvSpPr>
          <p:cNvPr id="57" name="Oval 56">
            <a:extLst>
              <a:ext uri="{FF2B5EF4-FFF2-40B4-BE49-F238E27FC236}">
                <a16:creationId xmlns:a16="http://schemas.microsoft.com/office/drawing/2014/main" id="{F83CBCCB-E5E4-8F4B-6EEF-843279E90742}"/>
              </a:ext>
            </a:extLst>
          </p:cNvPr>
          <p:cNvSpPr/>
          <p:nvPr/>
        </p:nvSpPr>
        <p:spPr>
          <a:xfrm>
            <a:off x="4849577" y="3825776"/>
            <a:ext cx="1373031" cy="1315117"/>
          </a:xfrm>
          <a:prstGeom prst="ellipse">
            <a:avLst/>
          </a:prstGeom>
          <a:solidFill>
            <a:srgbClr val="F16029"/>
          </a:solidFill>
          <a:ln>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0AF24F4-9C0C-341E-0693-F45A23861112}"/>
              </a:ext>
            </a:extLst>
          </p:cNvPr>
          <p:cNvPicPr>
            <a:picLocks noChangeAspect="1"/>
          </p:cNvPicPr>
          <p:nvPr/>
        </p:nvPicPr>
        <p:blipFill>
          <a:blip r:embed="rId4"/>
          <a:stretch>
            <a:fillRect/>
          </a:stretch>
        </p:blipFill>
        <p:spPr>
          <a:xfrm>
            <a:off x="2710246" y="4797199"/>
            <a:ext cx="1804572" cy="2798307"/>
          </a:xfrm>
          <a:prstGeom prst="rect">
            <a:avLst/>
          </a:prstGeom>
        </p:spPr>
      </p:pic>
      <p:pic>
        <p:nvPicPr>
          <p:cNvPr id="20" name="Picture 19">
            <a:extLst>
              <a:ext uri="{FF2B5EF4-FFF2-40B4-BE49-F238E27FC236}">
                <a16:creationId xmlns:a16="http://schemas.microsoft.com/office/drawing/2014/main" id="{2C11C448-944D-B475-48F4-2875E8E605A1}"/>
              </a:ext>
            </a:extLst>
          </p:cNvPr>
          <p:cNvPicPr>
            <a:picLocks noChangeAspect="1"/>
          </p:cNvPicPr>
          <p:nvPr/>
        </p:nvPicPr>
        <p:blipFill>
          <a:blip r:embed="rId4"/>
          <a:stretch>
            <a:fillRect/>
          </a:stretch>
        </p:blipFill>
        <p:spPr>
          <a:xfrm>
            <a:off x="698026" y="4813526"/>
            <a:ext cx="1804572" cy="2798307"/>
          </a:xfrm>
          <a:prstGeom prst="rect">
            <a:avLst/>
          </a:prstGeom>
        </p:spPr>
      </p:pic>
      <p:sp>
        <p:nvSpPr>
          <p:cNvPr id="66" name="TextBox 65">
            <a:extLst>
              <a:ext uri="{FF2B5EF4-FFF2-40B4-BE49-F238E27FC236}">
                <a16:creationId xmlns:a16="http://schemas.microsoft.com/office/drawing/2014/main" id="{A98A03F9-5496-B752-4ECA-67D3B3CCC7E6}"/>
              </a:ext>
            </a:extLst>
          </p:cNvPr>
          <p:cNvSpPr txBox="1"/>
          <p:nvPr/>
        </p:nvSpPr>
        <p:spPr>
          <a:xfrm>
            <a:off x="4766161" y="4305918"/>
            <a:ext cx="1552483" cy="369332"/>
          </a:xfrm>
          <a:prstGeom prst="rect">
            <a:avLst/>
          </a:prstGeom>
          <a:noFill/>
          <a:ln w="28575">
            <a:noFill/>
          </a:ln>
        </p:spPr>
        <p:txBody>
          <a:bodyPr wrap="square" lIns="91440" tIns="45720" rIns="91440" bIns="45720" rtlCol="0" anchor="t">
            <a:spAutoFit/>
          </a:bodyPr>
          <a:lstStyle/>
          <a:p>
            <a:pPr algn="ctr">
              <a:spcBef>
                <a:spcPts val="600"/>
              </a:spcBef>
            </a:pPr>
            <a:r>
              <a:rPr lang="en-GB" dirty="0">
                <a:solidFill>
                  <a:schemeClr val="bg1"/>
                </a:solidFill>
                <a:latin typeface="GT America Condensed" pitchFamily="2" charset="77"/>
                <a:cs typeface="Arial"/>
              </a:rPr>
              <a:t>IRO</a:t>
            </a:r>
          </a:p>
        </p:txBody>
      </p:sp>
      <p:pic>
        <p:nvPicPr>
          <p:cNvPr id="17" name="Picture 16">
            <a:extLst>
              <a:ext uri="{FF2B5EF4-FFF2-40B4-BE49-F238E27FC236}">
                <a16:creationId xmlns:a16="http://schemas.microsoft.com/office/drawing/2014/main" id="{C62FAA03-A64E-D4ED-3E42-4BE6D5BE650E}"/>
              </a:ext>
            </a:extLst>
          </p:cNvPr>
          <p:cNvPicPr>
            <a:picLocks noChangeAspect="1"/>
          </p:cNvPicPr>
          <p:nvPr/>
        </p:nvPicPr>
        <p:blipFill>
          <a:blip r:embed="rId5"/>
          <a:stretch>
            <a:fillRect/>
          </a:stretch>
        </p:blipFill>
        <p:spPr>
          <a:xfrm>
            <a:off x="6664311" y="4822025"/>
            <a:ext cx="1804572" cy="2798307"/>
          </a:xfrm>
          <a:prstGeom prst="rect">
            <a:avLst/>
          </a:prstGeom>
        </p:spPr>
      </p:pic>
      <p:sp>
        <p:nvSpPr>
          <p:cNvPr id="55" name="Oval 54">
            <a:extLst>
              <a:ext uri="{FF2B5EF4-FFF2-40B4-BE49-F238E27FC236}">
                <a16:creationId xmlns:a16="http://schemas.microsoft.com/office/drawing/2014/main" id="{C79363CD-6F3E-EA48-F76E-5035569F8F3B}"/>
              </a:ext>
            </a:extLst>
          </p:cNvPr>
          <p:cNvSpPr/>
          <p:nvPr/>
        </p:nvSpPr>
        <p:spPr>
          <a:xfrm>
            <a:off x="915656" y="3829177"/>
            <a:ext cx="1384012" cy="1327759"/>
          </a:xfrm>
          <a:prstGeom prst="ellipse">
            <a:avLst/>
          </a:prstGeom>
          <a:solidFill>
            <a:srgbClr val="F16029"/>
          </a:solidFill>
          <a:ln>
            <a:solidFill>
              <a:srgbClr val="F16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88332A88-C6CC-0905-B6E8-0CED0BD7DD97}"/>
              </a:ext>
            </a:extLst>
          </p:cNvPr>
          <p:cNvSpPr txBox="1"/>
          <p:nvPr/>
        </p:nvSpPr>
        <p:spPr>
          <a:xfrm>
            <a:off x="831122" y="4346182"/>
            <a:ext cx="1552483" cy="369332"/>
          </a:xfrm>
          <a:prstGeom prst="rect">
            <a:avLst/>
          </a:prstGeom>
          <a:noFill/>
          <a:ln w="28575">
            <a:noFill/>
          </a:ln>
        </p:spPr>
        <p:txBody>
          <a:bodyPr wrap="square" lIns="91440" tIns="45720" rIns="91440" bIns="45720" rtlCol="0" anchor="t">
            <a:spAutoFit/>
          </a:bodyPr>
          <a:lstStyle/>
          <a:p>
            <a:pPr algn="ctr">
              <a:spcBef>
                <a:spcPts val="600"/>
              </a:spcBef>
            </a:pPr>
            <a:r>
              <a:rPr lang="en-GB" dirty="0">
                <a:solidFill>
                  <a:schemeClr val="bg1"/>
                </a:solidFill>
                <a:latin typeface="GT America Condensed" pitchFamily="2" charset="77"/>
                <a:cs typeface="Arial"/>
              </a:rPr>
              <a:t>CEO</a:t>
            </a:r>
          </a:p>
        </p:txBody>
      </p:sp>
      <p:sp>
        <p:nvSpPr>
          <p:cNvPr id="70" name="TextBox 69">
            <a:extLst>
              <a:ext uri="{FF2B5EF4-FFF2-40B4-BE49-F238E27FC236}">
                <a16:creationId xmlns:a16="http://schemas.microsoft.com/office/drawing/2014/main" id="{4F5808B8-817F-347A-A974-E3FAB608CB7E}"/>
              </a:ext>
            </a:extLst>
          </p:cNvPr>
          <p:cNvSpPr txBox="1"/>
          <p:nvPr/>
        </p:nvSpPr>
        <p:spPr>
          <a:xfrm>
            <a:off x="716968" y="5771730"/>
            <a:ext cx="2391959" cy="938719"/>
          </a:xfrm>
          <a:prstGeom prst="rect">
            <a:avLst/>
          </a:prstGeom>
          <a:noFill/>
        </p:spPr>
        <p:txBody>
          <a:bodyPr wrap="square">
            <a:spAutoFit/>
          </a:bodyPr>
          <a:lstStyle/>
          <a:p>
            <a:pPr marL="298450" marR="5080" indent="-285750">
              <a:spcBef>
                <a:spcPts val="260"/>
              </a:spcBef>
              <a:buFontTx/>
              <a:buChar char="-"/>
            </a:pPr>
            <a:r>
              <a:rPr lang="en-GB" sz="1600" spc="-45" dirty="0">
                <a:solidFill>
                  <a:srgbClr val="404040"/>
                </a:solidFill>
                <a:latin typeface="GT America Condensed" pitchFamily="2" charset="77"/>
                <a:cs typeface="Arial"/>
              </a:rPr>
              <a:t>Leadership</a:t>
            </a:r>
          </a:p>
          <a:p>
            <a:pPr marL="298450" marR="5080" indent="-285750">
              <a:spcBef>
                <a:spcPts val="260"/>
              </a:spcBef>
              <a:buFontTx/>
              <a:buChar char="-"/>
            </a:pPr>
            <a:r>
              <a:rPr lang="en-GB" sz="1600" spc="-45" dirty="0">
                <a:solidFill>
                  <a:srgbClr val="404040"/>
                </a:solidFill>
                <a:latin typeface="GT America Condensed" pitchFamily="2" charset="77"/>
                <a:cs typeface="Arial"/>
              </a:rPr>
              <a:t>Communication</a:t>
            </a:r>
          </a:p>
          <a:p>
            <a:pPr marL="298450" marR="5080" indent="-285750">
              <a:spcBef>
                <a:spcPts val="260"/>
              </a:spcBef>
              <a:buFontTx/>
              <a:buChar char="-"/>
            </a:pPr>
            <a:r>
              <a:rPr lang="en-GB" sz="1600" spc="-45" dirty="0">
                <a:solidFill>
                  <a:srgbClr val="404040"/>
                </a:solidFill>
                <a:latin typeface="GT America Condensed" pitchFamily="2" charset="77"/>
                <a:cs typeface="Arial"/>
              </a:rPr>
              <a:t>Credibility</a:t>
            </a:r>
          </a:p>
        </p:txBody>
      </p:sp>
      <p:pic>
        <p:nvPicPr>
          <p:cNvPr id="13" name="Picture 12">
            <a:extLst>
              <a:ext uri="{FF2B5EF4-FFF2-40B4-BE49-F238E27FC236}">
                <a16:creationId xmlns:a16="http://schemas.microsoft.com/office/drawing/2014/main" id="{CD44F94B-3C8E-DD7D-C529-E846E7BFE412}"/>
              </a:ext>
            </a:extLst>
          </p:cNvPr>
          <p:cNvPicPr>
            <a:picLocks noChangeAspect="1"/>
          </p:cNvPicPr>
          <p:nvPr/>
        </p:nvPicPr>
        <p:blipFill>
          <a:blip r:embed="rId3"/>
          <a:stretch>
            <a:fillRect/>
          </a:stretch>
        </p:blipFill>
        <p:spPr>
          <a:xfrm>
            <a:off x="2929727" y="3863278"/>
            <a:ext cx="1396105" cy="1335140"/>
          </a:xfrm>
          <a:prstGeom prst="rect">
            <a:avLst/>
          </a:prstGeom>
        </p:spPr>
      </p:pic>
      <p:sp>
        <p:nvSpPr>
          <p:cNvPr id="65" name="TextBox 64">
            <a:extLst>
              <a:ext uri="{FF2B5EF4-FFF2-40B4-BE49-F238E27FC236}">
                <a16:creationId xmlns:a16="http://schemas.microsoft.com/office/drawing/2014/main" id="{1E100302-4B21-5D05-6813-3E1CA8F1C741}"/>
              </a:ext>
            </a:extLst>
          </p:cNvPr>
          <p:cNvSpPr txBox="1"/>
          <p:nvPr/>
        </p:nvSpPr>
        <p:spPr>
          <a:xfrm>
            <a:off x="2851537" y="4363803"/>
            <a:ext cx="1552483" cy="369332"/>
          </a:xfrm>
          <a:prstGeom prst="rect">
            <a:avLst/>
          </a:prstGeom>
          <a:noFill/>
          <a:ln w="28575">
            <a:noFill/>
          </a:ln>
        </p:spPr>
        <p:txBody>
          <a:bodyPr wrap="square" lIns="91440" tIns="45720" rIns="91440" bIns="45720" rtlCol="0" anchor="t">
            <a:spAutoFit/>
          </a:bodyPr>
          <a:lstStyle/>
          <a:p>
            <a:pPr algn="ctr">
              <a:spcBef>
                <a:spcPts val="600"/>
              </a:spcBef>
            </a:pPr>
            <a:r>
              <a:rPr lang="en-GB" dirty="0">
                <a:solidFill>
                  <a:schemeClr val="bg1"/>
                </a:solidFill>
                <a:latin typeface="GT America Condensed" pitchFamily="2" charset="77"/>
                <a:cs typeface="Arial"/>
              </a:rPr>
              <a:t>CFO</a:t>
            </a:r>
          </a:p>
        </p:txBody>
      </p:sp>
      <p:sp>
        <p:nvSpPr>
          <p:cNvPr id="72" name="TextBox 71">
            <a:extLst>
              <a:ext uri="{FF2B5EF4-FFF2-40B4-BE49-F238E27FC236}">
                <a16:creationId xmlns:a16="http://schemas.microsoft.com/office/drawing/2014/main" id="{884AA897-72D2-E8C3-6DBA-6396A59B76BF}"/>
              </a:ext>
            </a:extLst>
          </p:cNvPr>
          <p:cNvSpPr txBox="1"/>
          <p:nvPr/>
        </p:nvSpPr>
        <p:spPr>
          <a:xfrm>
            <a:off x="2670938" y="5844081"/>
            <a:ext cx="2391959" cy="877163"/>
          </a:xfrm>
          <a:prstGeom prst="rect">
            <a:avLst/>
          </a:prstGeom>
          <a:noFill/>
        </p:spPr>
        <p:txBody>
          <a:bodyPr wrap="square">
            <a:spAutoFit/>
          </a:bodyPr>
          <a:lstStyle/>
          <a:p>
            <a:pPr marL="298450" marR="5080" indent="-285750">
              <a:spcBef>
                <a:spcPts val="260"/>
              </a:spcBef>
              <a:buFontTx/>
              <a:buChar char="-"/>
            </a:pPr>
            <a:r>
              <a:rPr lang="en-GB" sz="1400" spc="-45" dirty="0">
                <a:solidFill>
                  <a:srgbClr val="404040"/>
                </a:solidFill>
                <a:latin typeface="GT America Condensed" pitchFamily="2" charset="77"/>
                <a:cs typeface="Arial"/>
              </a:rPr>
              <a:t>Financial Stewardship</a:t>
            </a:r>
          </a:p>
          <a:p>
            <a:pPr marL="298450" marR="5080" indent="-285750">
              <a:spcBef>
                <a:spcPts val="260"/>
              </a:spcBef>
              <a:buFontTx/>
              <a:buChar char="-"/>
            </a:pPr>
            <a:r>
              <a:rPr lang="en-GB" sz="1600" spc="-45" dirty="0">
                <a:solidFill>
                  <a:srgbClr val="404040"/>
                </a:solidFill>
                <a:latin typeface="GT America Condensed" pitchFamily="2" charset="77"/>
                <a:cs typeface="Arial"/>
              </a:rPr>
              <a:t>Capital Allocation</a:t>
            </a:r>
          </a:p>
          <a:p>
            <a:pPr marL="298450" marR="5080" indent="-285750">
              <a:spcBef>
                <a:spcPts val="260"/>
              </a:spcBef>
              <a:buFontTx/>
              <a:buChar char="-"/>
            </a:pPr>
            <a:r>
              <a:rPr lang="en-GB" sz="1600" spc="-45" dirty="0">
                <a:solidFill>
                  <a:srgbClr val="404040"/>
                </a:solidFill>
                <a:latin typeface="GT America Condensed" pitchFamily="2" charset="77"/>
                <a:cs typeface="Arial"/>
              </a:rPr>
              <a:t>Communication</a:t>
            </a:r>
          </a:p>
        </p:txBody>
      </p:sp>
      <p:pic>
        <p:nvPicPr>
          <p:cNvPr id="3" name="Picture 2">
            <a:extLst>
              <a:ext uri="{FF2B5EF4-FFF2-40B4-BE49-F238E27FC236}">
                <a16:creationId xmlns:a16="http://schemas.microsoft.com/office/drawing/2014/main" id="{53E60ECD-27D7-74D2-BC4F-9732553A0BB0}"/>
              </a:ext>
            </a:extLst>
          </p:cNvPr>
          <p:cNvPicPr>
            <a:picLocks noChangeAspect="1"/>
          </p:cNvPicPr>
          <p:nvPr/>
        </p:nvPicPr>
        <p:blipFill>
          <a:blip r:embed="rId3"/>
          <a:stretch>
            <a:fillRect/>
          </a:stretch>
        </p:blipFill>
        <p:spPr>
          <a:xfrm>
            <a:off x="6917555" y="3880899"/>
            <a:ext cx="1396105" cy="1335140"/>
          </a:xfrm>
          <a:prstGeom prst="rect">
            <a:avLst/>
          </a:prstGeom>
        </p:spPr>
      </p:pic>
      <p:pic>
        <p:nvPicPr>
          <p:cNvPr id="23" name="Picture 22">
            <a:extLst>
              <a:ext uri="{FF2B5EF4-FFF2-40B4-BE49-F238E27FC236}">
                <a16:creationId xmlns:a16="http://schemas.microsoft.com/office/drawing/2014/main" id="{F01A7509-405B-FF91-9BC4-ED92EEE08A55}"/>
              </a:ext>
            </a:extLst>
          </p:cNvPr>
          <p:cNvPicPr>
            <a:picLocks noChangeAspect="1"/>
          </p:cNvPicPr>
          <p:nvPr/>
        </p:nvPicPr>
        <p:blipFill>
          <a:blip r:embed="rId3"/>
          <a:stretch>
            <a:fillRect/>
          </a:stretch>
        </p:blipFill>
        <p:spPr>
          <a:xfrm>
            <a:off x="9974342" y="3880746"/>
            <a:ext cx="1396105" cy="1335140"/>
          </a:xfrm>
          <a:prstGeom prst="rect">
            <a:avLst/>
          </a:prstGeom>
        </p:spPr>
      </p:pic>
      <p:sp>
        <p:nvSpPr>
          <p:cNvPr id="22" name="TextBox 21">
            <a:extLst>
              <a:ext uri="{FF2B5EF4-FFF2-40B4-BE49-F238E27FC236}">
                <a16:creationId xmlns:a16="http://schemas.microsoft.com/office/drawing/2014/main" id="{7A54459C-E609-5225-C6EC-DC9F86830CEA}"/>
              </a:ext>
            </a:extLst>
          </p:cNvPr>
          <p:cNvSpPr txBox="1"/>
          <p:nvPr/>
        </p:nvSpPr>
        <p:spPr>
          <a:xfrm>
            <a:off x="6832493" y="4225302"/>
            <a:ext cx="1552483" cy="646331"/>
          </a:xfrm>
          <a:prstGeom prst="rect">
            <a:avLst/>
          </a:prstGeom>
          <a:noFill/>
          <a:ln w="28575">
            <a:noFill/>
          </a:ln>
        </p:spPr>
        <p:txBody>
          <a:bodyPr wrap="square" lIns="91440" tIns="45720" rIns="91440" bIns="45720" rtlCol="0" anchor="t">
            <a:spAutoFit/>
          </a:bodyPr>
          <a:lstStyle/>
          <a:p>
            <a:pPr algn="ctr">
              <a:spcBef>
                <a:spcPts val="600"/>
              </a:spcBef>
            </a:pPr>
            <a:r>
              <a:rPr lang="en-GB" dirty="0">
                <a:solidFill>
                  <a:schemeClr val="bg1"/>
                </a:solidFill>
                <a:latin typeface="GT America Condensed" pitchFamily="2" charset="77"/>
                <a:cs typeface="Arial"/>
              </a:rPr>
              <a:t>Company Board</a:t>
            </a:r>
          </a:p>
        </p:txBody>
      </p:sp>
      <p:sp>
        <p:nvSpPr>
          <p:cNvPr id="67" name="TextBox 66">
            <a:extLst>
              <a:ext uri="{FF2B5EF4-FFF2-40B4-BE49-F238E27FC236}">
                <a16:creationId xmlns:a16="http://schemas.microsoft.com/office/drawing/2014/main" id="{2FB87EAE-FBA0-384E-4369-D52CAB0C55A1}"/>
              </a:ext>
            </a:extLst>
          </p:cNvPr>
          <p:cNvSpPr txBox="1"/>
          <p:nvPr/>
        </p:nvSpPr>
        <p:spPr>
          <a:xfrm>
            <a:off x="9874819" y="4207291"/>
            <a:ext cx="1552483" cy="723275"/>
          </a:xfrm>
          <a:prstGeom prst="rect">
            <a:avLst/>
          </a:prstGeom>
          <a:noFill/>
          <a:ln w="28575">
            <a:noFill/>
          </a:ln>
        </p:spPr>
        <p:txBody>
          <a:bodyPr wrap="square" lIns="91440" tIns="45720" rIns="91440" bIns="45720" rtlCol="0" anchor="t">
            <a:spAutoFit/>
          </a:bodyPr>
          <a:lstStyle/>
          <a:p>
            <a:pPr algn="ctr">
              <a:spcBef>
                <a:spcPts val="600"/>
              </a:spcBef>
            </a:pPr>
            <a:r>
              <a:rPr lang="en-GB" dirty="0">
                <a:solidFill>
                  <a:schemeClr val="bg1"/>
                </a:solidFill>
                <a:latin typeface="GT America Condensed" pitchFamily="2" charset="77"/>
                <a:cs typeface="Arial"/>
              </a:rPr>
              <a:t>Service</a:t>
            </a:r>
          </a:p>
          <a:p>
            <a:pPr algn="ctr">
              <a:spcBef>
                <a:spcPts val="600"/>
              </a:spcBef>
            </a:pPr>
            <a:r>
              <a:rPr lang="en-GB" dirty="0">
                <a:solidFill>
                  <a:schemeClr val="bg1"/>
                </a:solidFill>
                <a:latin typeface="GT America Condensed" pitchFamily="2" charset="77"/>
                <a:cs typeface="Arial"/>
              </a:rPr>
              <a:t>&amp; Comms</a:t>
            </a:r>
          </a:p>
        </p:txBody>
      </p:sp>
    </p:spTree>
    <p:extLst>
      <p:ext uri="{BB962C8B-B14F-4D97-AF65-F5344CB8AC3E}">
        <p14:creationId xmlns:p14="http://schemas.microsoft.com/office/powerpoint/2010/main" val="2829914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F994E00-B7BF-744E-C082-B9E927D2F20F}"/>
              </a:ext>
            </a:extLst>
          </p:cNvPr>
          <p:cNvSpPr/>
          <p:nvPr/>
        </p:nvSpPr>
        <p:spPr>
          <a:xfrm>
            <a:off x="264688" y="2380718"/>
            <a:ext cx="17762381" cy="6495107"/>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218FF18F-5BEC-BBA1-3DFB-BB7AF7CD3462}"/>
              </a:ext>
            </a:extLst>
          </p:cNvPr>
          <p:cNvGrpSpPr/>
          <p:nvPr/>
        </p:nvGrpSpPr>
        <p:grpSpPr>
          <a:xfrm>
            <a:off x="0" y="9654988"/>
            <a:ext cx="18296430" cy="647047"/>
            <a:chOff x="0" y="9641541"/>
            <a:chExt cx="18296430" cy="647047"/>
          </a:xfrm>
        </p:grpSpPr>
        <p:sp>
          <p:nvSpPr>
            <p:cNvPr id="42" name="Rectangle 41">
              <a:extLst>
                <a:ext uri="{FF2B5EF4-FFF2-40B4-BE49-F238E27FC236}">
                  <a16:creationId xmlns:a16="http://schemas.microsoft.com/office/drawing/2014/main" id="{9B4AC16E-29CB-E341-4A8D-9E8DAEADD841}"/>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12EBA2A6-F372-03FE-2903-205B5C942C2B}"/>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44" name="TextBox 43">
              <a:extLst>
                <a:ext uri="{FF2B5EF4-FFF2-40B4-BE49-F238E27FC236}">
                  <a16:creationId xmlns:a16="http://schemas.microsoft.com/office/drawing/2014/main" id="{6FF60C0A-C39C-9552-6CF8-40D280FD36D5}"/>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07.</a:t>
              </a:r>
            </a:p>
          </p:txBody>
        </p:sp>
        <p:pic>
          <p:nvPicPr>
            <p:cNvPr id="45" name="Picture 44" descr="Text, logo&#10;&#10;Description automatically generated">
              <a:extLst>
                <a:ext uri="{FF2B5EF4-FFF2-40B4-BE49-F238E27FC236}">
                  <a16:creationId xmlns:a16="http://schemas.microsoft.com/office/drawing/2014/main" id="{CC69390C-140B-2C3A-0777-22EEAE7F1ABC}"/>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46" name="Straight Connector 45">
            <a:extLst>
              <a:ext uri="{FF2B5EF4-FFF2-40B4-BE49-F238E27FC236}">
                <a16:creationId xmlns:a16="http://schemas.microsoft.com/office/drawing/2014/main" id="{696055B3-B2BB-3740-5446-4EB3680D6E83}"/>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A053EFA-F737-37EB-D2EE-0BA9407F9327}"/>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48" name="TextBox 47">
            <a:extLst>
              <a:ext uri="{FF2B5EF4-FFF2-40B4-BE49-F238E27FC236}">
                <a16:creationId xmlns:a16="http://schemas.microsoft.com/office/drawing/2014/main" id="{909630D6-00E4-0EE5-F650-EC81C699BFD3}"/>
              </a:ext>
            </a:extLst>
          </p:cNvPr>
          <p:cNvSpPr txBox="1"/>
          <p:nvPr/>
        </p:nvSpPr>
        <p:spPr>
          <a:xfrm>
            <a:off x="264690" y="194557"/>
            <a:ext cx="10708109" cy="769441"/>
          </a:xfrm>
          <a:prstGeom prst="rect">
            <a:avLst/>
          </a:prstGeom>
          <a:noFill/>
        </p:spPr>
        <p:txBody>
          <a:bodyPr wrap="square" rtlCol="0">
            <a:spAutoFit/>
          </a:bodyPr>
          <a:lstStyle/>
          <a:p>
            <a:r>
              <a:rPr lang="en-US" sz="4400" dirty="0">
                <a:latin typeface="GT America Condensed" pitchFamily="2" charset="77"/>
              </a:rPr>
              <a:t>Methodology – Research Categories</a:t>
            </a:r>
          </a:p>
        </p:txBody>
      </p:sp>
      <p:sp>
        <p:nvSpPr>
          <p:cNvPr id="49" name="TextBox 48">
            <a:extLst>
              <a:ext uri="{FF2B5EF4-FFF2-40B4-BE49-F238E27FC236}">
                <a16:creationId xmlns:a16="http://schemas.microsoft.com/office/drawing/2014/main" id="{4C513C4B-76ED-A899-0DF1-71D120EF5CF5}"/>
              </a:ext>
            </a:extLst>
          </p:cNvPr>
          <p:cNvSpPr txBox="1"/>
          <p:nvPr/>
        </p:nvSpPr>
        <p:spPr>
          <a:xfrm>
            <a:off x="264689" y="1954100"/>
            <a:ext cx="12984779" cy="338554"/>
          </a:xfrm>
          <a:prstGeom prst="rect">
            <a:avLst/>
          </a:prstGeom>
          <a:noFill/>
        </p:spPr>
        <p:txBody>
          <a:bodyPr wrap="square">
            <a:spAutoFit/>
          </a:bodyPr>
          <a:lstStyle/>
          <a:p>
            <a:pPr marL="12700" marR="5080">
              <a:spcBef>
                <a:spcPts val="260"/>
              </a:spcBef>
            </a:pPr>
            <a:r>
              <a:rPr lang="en-GB" sz="1600" spc="-45" dirty="0">
                <a:solidFill>
                  <a:srgbClr val="F16029"/>
                </a:solidFill>
                <a:latin typeface="GT America Condensed" pitchFamily="2" charset="77"/>
                <a:cs typeface="Arial"/>
              </a:rPr>
              <a:t>Portfolio Managers</a:t>
            </a:r>
            <a:r>
              <a:rPr lang="en-GB" sz="1600" spc="-45" dirty="0">
                <a:latin typeface="GT America Condensed" pitchFamily="2" charset="77"/>
                <a:cs typeface="Arial"/>
              </a:rPr>
              <a:t>, </a:t>
            </a:r>
            <a:r>
              <a:rPr lang="en-GB" sz="1600" spc="-45" dirty="0">
                <a:solidFill>
                  <a:srgbClr val="F16029"/>
                </a:solidFill>
                <a:latin typeface="GT America Condensed" pitchFamily="2" charset="77"/>
                <a:cs typeface="Arial"/>
              </a:rPr>
              <a:t>Buy-side Analysts </a:t>
            </a:r>
            <a:r>
              <a:rPr lang="en-GB" sz="1600" spc="-45" dirty="0">
                <a:latin typeface="GT America Condensed" pitchFamily="2" charset="77"/>
                <a:cs typeface="Arial"/>
              </a:rPr>
              <a:t>and</a:t>
            </a:r>
            <a:r>
              <a:rPr lang="en-GB" sz="1600" spc="-45" dirty="0">
                <a:solidFill>
                  <a:srgbClr val="F16029"/>
                </a:solidFill>
                <a:latin typeface="GT America Condensed" pitchFamily="2" charset="77"/>
                <a:cs typeface="Arial"/>
              </a:rPr>
              <a:t> Sell-side analysts </a:t>
            </a:r>
            <a:r>
              <a:rPr lang="en-GB" sz="1600" spc="-45" dirty="0">
                <a:solidFill>
                  <a:srgbClr val="404040"/>
                </a:solidFill>
                <a:latin typeface="GT America Condensed" pitchFamily="2" charset="77"/>
                <a:cs typeface="Arial"/>
              </a:rPr>
              <a:t>are encouraged to vote for Corporates in the Executive Team Survey. </a:t>
            </a:r>
          </a:p>
        </p:txBody>
      </p:sp>
      <p:sp>
        <p:nvSpPr>
          <p:cNvPr id="59" name="Rectangle 58">
            <a:extLst>
              <a:ext uri="{FF2B5EF4-FFF2-40B4-BE49-F238E27FC236}">
                <a16:creationId xmlns:a16="http://schemas.microsoft.com/office/drawing/2014/main" id="{B75B6BE7-097D-CF78-EE65-49ACCFC66028}"/>
              </a:ext>
            </a:extLst>
          </p:cNvPr>
          <p:cNvSpPr/>
          <p:nvPr/>
        </p:nvSpPr>
        <p:spPr>
          <a:xfrm>
            <a:off x="575039" y="2630811"/>
            <a:ext cx="17108339" cy="457703"/>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GT America Condensed" pitchFamily="2" charset="77"/>
                <a:cs typeface="Arial"/>
              </a:rPr>
              <a:t>STEP 2: Select the company</a:t>
            </a:r>
          </a:p>
        </p:txBody>
      </p:sp>
      <p:sp>
        <p:nvSpPr>
          <p:cNvPr id="76" name="Rectangle 75">
            <a:extLst>
              <a:ext uri="{FF2B5EF4-FFF2-40B4-BE49-F238E27FC236}">
                <a16:creationId xmlns:a16="http://schemas.microsoft.com/office/drawing/2014/main" id="{0A1FD3AA-2093-D800-DC60-87E38CDFB60E}"/>
              </a:ext>
            </a:extLst>
          </p:cNvPr>
          <p:cNvSpPr/>
          <p:nvPr/>
        </p:nvSpPr>
        <p:spPr>
          <a:xfrm>
            <a:off x="575039" y="3086461"/>
            <a:ext cx="17108339" cy="856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1693BF77-6D90-BCAE-599C-07112A198BEF}"/>
              </a:ext>
            </a:extLst>
          </p:cNvPr>
          <p:cNvSpPr txBox="1"/>
          <p:nvPr/>
        </p:nvSpPr>
        <p:spPr>
          <a:xfrm>
            <a:off x="836432" y="3235284"/>
            <a:ext cx="16846946" cy="369332"/>
          </a:xfrm>
          <a:prstGeom prst="rect">
            <a:avLst/>
          </a:prstGeom>
          <a:noFill/>
        </p:spPr>
        <p:txBody>
          <a:bodyPr wrap="square">
            <a:spAutoFit/>
          </a:bodyPr>
          <a:lstStyle/>
          <a:p>
            <a:pPr marL="12700" marR="5080">
              <a:spcBef>
                <a:spcPts val="260"/>
              </a:spcBef>
            </a:pPr>
            <a:r>
              <a:rPr lang="en-GB" spc="-45" dirty="0">
                <a:solidFill>
                  <a:srgbClr val="404040"/>
                </a:solidFill>
                <a:latin typeface="GT America Condensed" pitchFamily="2" charset="77"/>
                <a:cs typeface="Arial"/>
              </a:rPr>
              <a:t>All listed companies in the Asia (ex-Japan) universe should be available in the auto-fill box. If not, there is an option to “Add a Firm”.</a:t>
            </a:r>
          </a:p>
        </p:txBody>
      </p:sp>
      <p:sp>
        <p:nvSpPr>
          <p:cNvPr id="78" name="Rectangle 77">
            <a:extLst>
              <a:ext uri="{FF2B5EF4-FFF2-40B4-BE49-F238E27FC236}">
                <a16:creationId xmlns:a16="http://schemas.microsoft.com/office/drawing/2014/main" id="{1D574B0C-B2D4-3092-241C-BFA5E3A9A3A7}"/>
              </a:ext>
            </a:extLst>
          </p:cNvPr>
          <p:cNvSpPr/>
          <p:nvPr/>
        </p:nvSpPr>
        <p:spPr>
          <a:xfrm>
            <a:off x="575039" y="4167569"/>
            <a:ext cx="17108339" cy="457703"/>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GT America Condensed" pitchFamily="2" charset="77"/>
                <a:cs typeface="Arial"/>
              </a:rPr>
              <a:t>STEP 3: Rate the company</a:t>
            </a:r>
          </a:p>
        </p:txBody>
      </p:sp>
      <p:sp>
        <p:nvSpPr>
          <p:cNvPr id="79" name="Rectangle 78">
            <a:extLst>
              <a:ext uri="{FF2B5EF4-FFF2-40B4-BE49-F238E27FC236}">
                <a16:creationId xmlns:a16="http://schemas.microsoft.com/office/drawing/2014/main" id="{E27BC826-D976-9C3B-7604-31CF8E0433D0}"/>
              </a:ext>
            </a:extLst>
          </p:cNvPr>
          <p:cNvSpPr/>
          <p:nvPr/>
        </p:nvSpPr>
        <p:spPr>
          <a:xfrm>
            <a:off x="575039" y="4623219"/>
            <a:ext cx="17108339" cy="856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5C026EF2-1752-0790-093D-0732BDDB144E}"/>
              </a:ext>
            </a:extLst>
          </p:cNvPr>
          <p:cNvSpPr txBox="1"/>
          <p:nvPr/>
        </p:nvSpPr>
        <p:spPr>
          <a:xfrm>
            <a:off x="836432" y="4772042"/>
            <a:ext cx="16846946" cy="369332"/>
          </a:xfrm>
          <a:prstGeom prst="rect">
            <a:avLst/>
          </a:prstGeom>
          <a:noFill/>
        </p:spPr>
        <p:txBody>
          <a:bodyPr wrap="square">
            <a:spAutoFit/>
          </a:bodyPr>
          <a:lstStyle/>
          <a:p>
            <a:pPr marL="12700" marR="5080">
              <a:spcBef>
                <a:spcPts val="260"/>
              </a:spcBef>
            </a:pPr>
            <a:r>
              <a:rPr lang="en-GB" spc="-45" dirty="0">
                <a:solidFill>
                  <a:srgbClr val="404040"/>
                </a:solidFill>
                <a:latin typeface="GT America Condensed" pitchFamily="2" charset="77"/>
                <a:cs typeface="Arial"/>
              </a:rPr>
              <a:t>Ratings are on a scale of 5 (Excellent to 1 (Average)</a:t>
            </a:r>
          </a:p>
        </p:txBody>
      </p:sp>
      <p:sp>
        <p:nvSpPr>
          <p:cNvPr id="81" name="Rectangle 80">
            <a:extLst>
              <a:ext uri="{FF2B5EF4-FFF2-40B4-BE49-F238E27FC236}">
                <a16:creationId xmlns:a16="http://schemas.microsoft.com/office/drawing/2014/main" id="{7EFC1286-81CE-CC52-3E4C-76583D501BAF}"/>
              </a:ext>
            </a:extLst>
          </p:cNvPr>
          <p:cNvSpPr/>
          <p:nvPr/>
        </p:nvSpPr>
        <p:spPr>
          <a:xfrm>
            <a:off x="575039" y="5706156"/>
            <a:ext cx="17108339" cy="457703"/>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GT America Condensed" pitchFamily="2" charset="77"/>
                <a:cs typeface="Arial"/>
              </a:rPr>
              <a:t>STEP 4: Add comments</a:t>
            </a:r>
          </a:p>
        </p:txBody>
      </p:sp>
      <p:sp>
        <p:nvSpPr>
          <p:cNvPr id="82" name="Rectangle 81">
            <a:extLst>
              <a:ext uri="{FF2B5EF4-FFF2-40B4-BE49-F238E27FC236}">
                <a16:creationId xmlns:a16="http://schemas.microsoft.com/office/drawing/2014/main" id="{2569E207-EEE9-B79D-78C5-0F49018514BC}"/>
              </a:ext>
            </a:extLst>
          </p:cNvPr>
          <p:cNvSpPr/>
          <p:nvPr/>
        </p:nvSpPr>
        <p:spPr>
          <a:xfrm>
            <a:off x="575039" y="6161807"/>
            <a:ext cx="17108339" cy="2086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a:extLst>
              <a:ext uri="{FF2B5EF4-FFF2-40B4-BE49-F238E27FC236}">
                <a16:creationId xmlns:a16="http://schemas.microsoft.com/office/drawing/2014/main" id="{76EBAC16-098D-4ED5-26D1-FDF921FAA889}"/>
              </a:ext>
            </a:extLst>
          </p:cNvPr>
          <p:cNvSpPr txBox="1"/>
          <p:nvPr/>
        </p:nvSpPr>
        <p:spPr>
          <a:xfrm>
            <a:off x="836432" y="6310629"/>
            <a:ext cx="16846946" cy="1315745"/>
          </a:xfrm>
          <a:prstGeom prst="rect">
            <a:avLst/>
          </a:prstGeom>
          <a:noFill/>
        </p:spPr>
        <p:txBody>
          <a:bodyPr wrap="square">
            <a:spAutoFit/>
          </a:bodyPr>
          <a:lstStyle/>
          <a:p>
            <a:pPr marL="12700" marR="5080">
              <a:spcBef>
                <a:spcPts val="260"/>
              </a:spcBef>
            </a:pPr>
            <a:r>
              <a:rPr lang="en-GB" spc="-45" dirty="0">
                <a:solidFill>
                  <a:srgbClr val="404040"/>
                </a:solidFill>
                <a:latin typeface="GT America Condensed" pitchFamily="2" charset="77"/>
                <a:cs typeface="Arial"/>
              </a:rPr>
              <a:t>For each of the ratings and attributes above, add comments in two boxes:</a:t>
            </a:r>
          </a:p>
          <a:p>
            <a:pPr marL="12700" marR="5080">
              <a:spcBef>
                <a:spcPts val="260"/>
              </a:spcBef>
            </a:pPr>
            <a:endParaRPr lang="en-GB" spc="-45" dirty="0">
              <a:solidFill>
                <a:srgbClr val="404040"/>
              </a:solidFill>
              <a:latin typeface="GT America Condensed" pitchFamily="2" charset="77"/>
              <a:cs typeface="Arial"/>
            </a:endParaRPr>
          </a:p>
          <a:p>
            <a:pPr marL="298450" marR="5080" indent="-285750">
              <a:spcBef>
                <a:spcPts val="260"/>
              </a:spcBef>
              <a:buFontTx/>
              <a:buChar char="-"/>
            </a:pPr>
            <a:r>
              <a:rPr lang="en-GB" spc="-45" dirty="0">
                <a:solidFill>
                  <a:srgbClr val="404040"/>
                </a:solidFill>
                <a:latin typeface="GT America Condensed" pitchFamily="2" charset="77"/>
                <a:cs typeface="Arial"/>
              </a:rPr>
              <a:t>Constructive</a:t>
            </a:r>
          </a:p>
          <a:p>
            <a:pPr marL="298450" marR="5080" indent="-285750">
              <a:spcBef>
                <a:spcPts val="260"/>
              </a:spcBef>
              <a:buFontTx/>
              <a:buChar char="-"/>
            </a:pPr>
            <a:r>
              <a:rPr lang="en-GB" spc="-45" dirty="0">
                <a:solidFill>
                  <a:srgbClr val="404040"/>
                </a:solidFill>
                <a:latin typeface="GT America Condensed" pitchFamily="2" charset="77"/>
                <a:cs typeface="Arial"/>
              </a:rPr>
              <a:t>Positive</a:t>
            </a:r>
          </a:p>
        </p:txBody>
      </p:sp>
      <p:sp>
        <p:nvSpPr>
          <p:cNvPr id="84" name="TextBox 83">
            <a:extLst>
              <a:ext uri="{FF2B5EF4-FFF2-40B4-BE49-F238E27FC236}">
                <a16:creationId xmlns:a16="http://schemas.microsoft.com/office/drawing/2014/main" id="{4E916C18-B62A-0458-341F-36B4827142DF}"/>
              </a:ext>
            </a:extLst>
          </p:cNvPr>
          <p:cNvSpPr txBox="1"/>
          <p:nvPr/>
        </p:nvSpPr>
        <p:spPr>
          <a:xfrm>
            <a:off x="836432" y="7656804"/>
            <a:ext cx="16846946" cy="307777"/>
          </a:xfrm>
          <a:prstGeom prst="rect">
            <a:avLst/>
          </a:prstGeom>
          <a:noFill/>
        </p:spPr>
        <p:txBody>
          <a:bodyPr wrap="square">
            <a:spAutoFit/>
          </a:bodyPr>
          <a:lstStyle/>
          <a:p>
            <a:pPr marL="12700" marR="5080">
              <a:spcBef>
                <a:spcPts val="260"/>
              </a:spcBef>
            </a:pPr>
            <a:r>
              <a:rPr lang="en-GB" sz="1400" spc="-45" dirty="0">
                <a:solidFill>
                  <a:schemeClr val="bg1">
                    <a:lumMod val="75000"/>
                  </a:schemeClr>
                </a:solidFill>
                <a:latin typeface="GT America Condensed" pitchFamily="2" charset="77"/>
                <a:cs typeface="Arial"/>
              </a:rPr>
              <a:t>Note: Comments are anonymous and II Research reserves the right to edit any defamatory content!</a:t>
            </a:r>
            <a:endParaRPr lang="en-GB" spc="-45" dirty="0">
              <a:solidFill>
                <a:schemeClr val="bg1">
                  <a:lumMod val="75000"/>
                </a:schemeClr>
              </a:solidFill>
              <a:latin typeface="GT America Condensed" pitchFamily="2" charset="77"/>
              <a:cs typeface="Arial"/>
            </a:endParaRPr>
          </a:p>
        </p:txBody>
      </p:sp>
      <p:sp>
        <p:nvSpPr>
          <p:cNvPr id="85" name="TextBox 84">
            <a:extLst>
              <a:ext uri="{FF2B5EF4-FFF2-40B4-BE49-F238E27FC236}">
                <a16:creationId xmlns:a16="http://schemas.microsoft.com/office/drawing/2014/main" id="{4AE13F58-690B-B704-6497-FA46284B458F}"/>
              </a:ext>
            </a:extLst>
          </p:cNvPr>
          <p:cNvSpPr txBox="1"/>
          <p:nvPr/>
        </p:nvSpPr>
        <p:spPr>
          <a:xfrm>
            <a:off x="836432" y="8395031"/>
            <a:ext cx="16846946" cy="307777"/>
          </a:xfrm>
          <a:prstGeom prst="rect">
            <a:avLst/>
          </a:prstGeom>
          <a:noFill/>
        </p:spPr>
        <p:txBody>
          <a:bodyPr wrap="square">
            <a:spAutoFit/>
          </a:bodyPr>
          <a:lstStyle/>
          <a:p>
            <a:pPr marL="12700" marR="5080">
              <a:spcBef>
                <a:spcPts val="260"/>
              </a:spcBef>
            </a:pPr>
            <a:r>
              <a:rPr lang="en-GB" sz="1400" spc="-45" dirty="0">
                <a:latin typeface="GT America Condensed" pitchFamily="2" charset="77"/>
                <a:cs typeface="Arial"/>
              </a:rPr>
              <a:t>Note: Quant Analysts, Economists, Strategists and Traders are exempt from this requirement.</a:t>
            </a:r>
            <a:endParaRPr lang="en-GB" spc="-45" dirty="0">
              <a:latin typeface="GT America Condensed" pitchFamily="2" charset="77"/>
              <a:cs typeface="Arial"/>
            </a:endParaRPr>
          </a:p>
        </p:txBody>
      </p:sp>
    </p:spTree>
    <p:extLst>
      <p:ext uri="{BB962C8B-B14F-4D97-AF65-F5344CB8AC3E}">
        <p14:creationId xmlns:p14="http://schemas.microsoft.com/office/powerpoint/2010/main" val="1850448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6E2B4C-E648-6BB5-B220-104730F489C9}"/>
              </a:ext>
            </a:extLst>
          </p:cNvPr>
          <p:cNvSpPr/>
          <p:nvPr/>
        </p:nvSpPr>
        <p:spPr>
          <a:xfrm>
            <a:off x="283351" y="1318800"/>
            <a:ext cx="17762381" cy="8107170"/>
          </a:xfrm>
          <a:prstGeom prst="rect">
            <a:avLst/>
          </a:prstGeom>
          <a:solidFill>
            <a:srgbClr val="F6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1C84029C-FDD4-FD04-1430-8950A4F693BA}"/>
              </a:ext>
            </a:extLst>
          </p:cNvPr>
          <p:cNvGrpSpPr/>
          <p:nvPr/>
        </p:nvGrpSpPr>
        <p:grpSpPr>
          <a:xfrm>
            <a:off x="0" y="9654988"/>
            <a:ext cx="18296430" cy="647047"/>
            <a:chOff x="0" y="9641541"/>
            <a:chExt cx="18296430" cy="647047"/>
          </a:xfrm>
        </p:grpSpPr>
        <p:sp>
          <p:nvSpPr>
            <p:cNvPr id="6" name="Rectangle 5">
              <a:extLst>
                <a:ext uri="{FF2B5EF4-FFF2-40B4-BE49-F238E27FC236}">
                  <a16:creationId xmlns:a16="http://schemas.microsoft.com/office/drawing/2014/main" id="{DE5F24EF-D9E5-BD8B-E9EC-F1BE55C57CCB}"/>
                </a:ext>
              </a:extLst>
            </p:cNvPr>
            <p:cNvSpPr/>
            <p:nvPr/>
          </p:nvSpPr>
          <p:spPr>
            <a:xfrm>
              <a:off x="0" y="9641541"/>
              <a:ext cx="18288000" cy="647047"/>
            </a:xfrm>
            <a:prstGeom prst="rect">
              <a:avLst/>
            </a:prstGeom>
            <a:solidFill>
              <a:srgbClr val="F6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786E93-6455-601F-6E71-D13CBF7B6383}"/>
                </a:ext>
              </a:extLst>
            </p:cNvPr>
            <p:cNvSpPr txBox="1"/>
            <p:nvPr/>
          </p:nvSpPr>
          <p:spPr>
            <a:xfrm>
              <a:off x="1431358" y="9845502"/>
              <a:ext cx="6940446" cy="276999"/>
            </a:xfrm>
            <a:prstGeom prst="rect">
              <a:avLst/>
            </a:prstGeom>
            <a:noFill/>
          </p:spPr>
          <p:txBody>
            <a:bodyPr wrap="square" rtlCol="0">
              <a:spAutoFit/>
            </a:bodyPr>
            <a:lstStyle/>
            <a:p>
              <a:r>
                <a:rPr lang="en-US" sz="1200" dirty="0">
                  <a:latin typeface="GT America Condensed" pitchFamily="2" charset="77"/>
                </a:rPr>
                <a:t>|   2023 Asia (ex-Japan) Executive Team  |  Process, Methodology &amp; Insights</a:t>
              </a:r>
            </a:p>
          </p:txBody>
        </p:sp>
        <p:sp>
          <p:nvSpPr>
            <p:cNvPr id="8" name="TextBox 7">
              <a:extLst>
                <a:ext uri="{FF2B5EF4-FFF2-40B4-BE49-F238E27FC236}">
                  <a16:creationId xmlns:a16="http://schemas.microsoft.com/office/drawing/2014/main" id="{04543329-9811-61CA-42B3-79AECDC0E87C}"/>
                </a:ext>
              </a:extLst>
            </p:cNvPr>
            <p:cNvSpPr txBox="1"/>
            <p:nvPr/>
          </p:nvSpPr>
          <p:spPr>
            <a:xfrm>
              <a:off x="17757717" y="9847443"/>
              <a:ext cx="538713" cy="276999"/>
            </a:xfrm>
            <a:prstGeom prst="rect">
              <a:avLst/>
            </a:prstGeom>
            <a:noFill/>
          </p:spPr>
          <p:txBody>
            <a:bodyPr wrap="square" rtlCol="0">
              <a:spAutoFit/>
            </a:bodyPr>
            <a:lstStyle/>
            <a:p>
              <a:r>
                <a:rPr lang="en-US" sz="1200" dirty="0">
                  <a:latin typeface="GT America Condensed" pitchFamily="2" charset="77"/>
                </a:rPr>
                <a:t>08.</a:t>
              </a:r>
            </a:p>
          </p:txBody>
        </p:sp>
        <p:pic>
          <p:nvPicPr>
            <p:cNvPr id="9" name="Picture 8" descr="Text, logo&#10;&#10;Description automatically generated">
              <a:extLst>
                <a:ext uri="{FF2B5EF4-FFF2-40B4-BE49-F238E27FC236}">
                  <a16:creationId xmlns:a16="http://schemas.microsoft.com/office/drawing/2014/main" id="{57ACBB19-7638-8435-1198-7C3FB1DB0F2B}"/>
                </a:ext>
              </a:extLst>
            </p:cNvPr>
            <p:cNvPicPr>
              <a:picLocks noChangeAspect="1"/>
            </p:cNvPicPr>
            <p:nvPr/>
          </p:nvPicPr>
          <p:blipFill>
            <a:blip r:embed="rId2"/>
            <a:stretch>
              <a:fillRect/>
            </a:stretch>
          </p:blipFill>
          <p:spPr>
            <a:xfrm>
              <a:off x="264691" y="9714961"/>
              <a:ext cx="1143485" cy="541964"/>
            </a:xfrm>
            <a:prstGeom prst="rect">
              <a:avLst/>
            </a:prstGeom>
          </p:spPr>
        </p:pic>
      </p:grpSp>
      <p:cxnSp>
        <p:nvCxnSpPr>
          <p:cNvPr id="10" name="Straight Connector 9">
            <a:extLst>
              <a:ext uri="{FF2B5EF4-FFF2-40B4-BE49-F238E27FC236}">
                <a16:creationId xmlns:a16="http://schemas.microsoft.com/office/drawing/2014/main" id="{A8607B6C-030D-9143-950F-4FBF4363359E}"/>
              </a:ext>
            </a:extLst>
          </p:cNvPr>
          <p:cNvCxnSpPr>
            <a:cxnSpLocks/>
          </p:cNvCxnSpPr>
          <p:nvPr/>
        </p:nvCxnSpPr>
        <p:spPr>
          <a:xfrm>
            <a:off x="264691" y="1042665"/>
            <a:ext cx="17762382" cy="73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B1187D4-F7DC-C019-2AD3-B4659518EDE5}"/>
              </a:ext>
            </a:extLst>
          </p:cNvPr>
          <p:cNvSpPr txBox="1"/>
          <p:nvPr/>
        </p:nvSpPr>
        <p:spPr>
          <a:xfrm>
            <a:off x="14068446" y="448911"/>
            <a:ext cx="4078323" cy="338554"/>
          </a:xfrm>
          <a:prstGeom prst="rect">
            <a:avLst/>
          </a:prstGeom>
          <a:noFill/>
        </p:spPr>
        <p:txBody>
          <a:bodyPr wrap="square" rtlCol="0">
            <a:spAutoFit/>
          </a:bodyPr>
          <a:lstStyle/>
          <a:p>
            <a:r>
              <a:rPr lang="en-US" sz="1600" dirty="0">
                <a:solidFill>
                  <a:srgbClr val="F36128"/>
                </a:solidFill>
                <a:latin typeface="GT America Condensed" pitchFamily="2" charset="77"/>
              </a:rPr>
              <a:t>RESEARCH   |   RANKINGS   |  DATA   |   INSIGHTS </a:t>
            </a:r>
          </a:p>
        </p:txBody>
      </p:sp>
      <p:sp>
        <p:nvSpPr>
          <p:cNvPr id="12" name="TextBox 11">
            <a:extLst>
              <a:ext uri="{FF2B5EF4-FFF2-40B4-BE49-F238E27FC236}">
                <a16:creationId xmlns:a16="http://schemas.microsoft.com/office/drawing/2014/main" id="{37977368-DCE9-A521-F664-BD854DA49655}"/>
              </a:ext>
            </a:extLst>
          </p:cNvPr>
          <p:cNvSpPr txBox="1"/>
          <p:nvPr/>
        </p:nvSpPr>
        <p:spPr>
          <a:xfrm>
            <a:off x="264690" y="194557"/>
            <a:ext cx="10708109" cy="769441"/>
          </a:xfrm>
          <a:prstGeom prst="rect">
            <a:avLst/>
          </a:prstGeom>
          <a:noFill/>
        </p:spPr>
        <p:txBody>
          <a:bodyPr wrap="square" rtlCol="0">
            <a:spAutoFit/>
          </a:bodyPr>
          <a:lstStyle/>
          <a:p>
            <a:r>
              <a:rPr lang="en-US" sz="4400" dirty="0">
                <a:latin typeface="GT America Condensed" pitchFamily="2" charset="77"/>
              </a:rPr>
              <a:t>Methodology</a:t>
            </a:r>
          </a:p>
        </p:txBody>
      </p:sp>
      <p:sp>
        <p:nvSpPr>
          <p:cNvPr id="14" name="Rectangle 13">
            <a:extLst>
              <a:ext uri="{FF2B5EF4-FFF2-40B4-BE49-F238E27FC236}">
                <a16:creationId xmlns:a16="http://schemas.microsoft.com/office/drawing/2014/main" id="{381B9E89-416A-EBED-CB91-82F34C00F42F}"/>
              </a:ext>
            </a:extLst>
          </p:cNvPr>
          <p:cNvSpPr/>
          <p:nvPr/>
        </p:nvSpPr>
        <p:spPr>
          <a:xfrm>
            <a:off x="575042" y="1621378"/>
            <a:ext cx="8438330" cy="646331"/>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GT America Condensed" pitchFamily="2" charset="77"/>
                <a:cs typeface="Arial"/>
              </a:rPr>
              <a:t>               GENERAL</a:t>
            </a:r>
          </a:p>
        </p:txBody>
      </p:sp>
      <p:sp>
        <p:nvSpPr>
          <p:cNvPr id="15" name="Rectangle 14">
            <a:extLst>
              <a:ext uri="{FF2B5EF4-FFF2-40B4-BE49-F238E27FC236}">
                <a16:creationId xmlns:a16="http://schemas.microsoft.com/office/drawing/2014/main" id="{EF16BCFD-5D37-FACC-FCF8-F0A2FB069356}"/>
              </a:ext>
            </a:extLst>
          </p:cNvPr>
          <p:cNvSpPr/>
          <p:nvPr/>
        </p:nvSpPr>
        <p:spPr>
          <a:xfrm>
            <a:off x="575042" y="2249048"/>
            <a:ext cx="8438330" cy="2895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8A62E32-45E0-3392-436F-82A4ECFB8838}"/>
              </a:ext>
            </a:extLst>
          </p:cNvPr>
          <p:cNvSpPr txBox="1"/>
          <p:nvPr/>
        </p:nvSpPr>
        <p:spPr>
          <a:xfrm>
            <a:off x="836434" y="2453853"/>
            <a:ext cx="7822374" cy="2262158"/>
          </a:xfrm>
          <a:prstGeom prst="rect">
            <a:avLst/>
          </a:prstGeom>
          <a:noFill/>
        </p:spPr>
        <p:txBody>
          <a:bodyPr wrap="square">
            <a:spAutoFit/>
          </a:bodyPr>
          <a:lstStyle/>
          <a:p>
            <a:pPr marL="298450" marR="5080" indent="-285750">
              <a:spcBef>
                <a:spcPts val="260"/>
              </a:spcBef>
              <a:buFontTx/>
              <a:buChar char="-"/>
            </a:pPr>
            <a:r>
              <a:rPr lang="en-GB" spc="-45" dirty="0">
                <a:solidFill>
                  <a:srgbClr val="404040"/>
                </a:solidFill>
                <a:latin typeface="GT America Condensed" pitchFamily="2" charset="77"/>
                <a:cs typeface="Arial"/>
              </a:rPr>
              <a:t>Research cycle 4-6 weeks</a:t>
            </a:r>
          </a:p>
          <a:p>
            <a:pPr marL="298450" marR="5080" indent="-285750">
              <a:spcBef>
                <a:spcPts val="260"/>
              </a:spcBef>
              <a:buFontTx/>
              <a:buChar char="-"/>
            </a:pPr>
            <a:r>
              <a:rPr lang="en-GB" spc="-45" dirty="0">
                <a:solidFill>
                  <a:srgbClr val="404040"/>
                </a:solidFill>
                <a:latin typeface="GT America Condensed" pitchFamily="2" charset="77"/>
                <a:cs typeface="Arial"/>
              </a:rPr>
              <a:t>Independently conducted research</a:t>
            </a:r>
          </a:p>
          <a:p>
            <a:pPr marL="298450" marR="5080" indent="-285750">
              <a:spcBef>
                <a:spcPts val="260"/>
              </a:spcBef>
              <a:buFontTx/>
              <a:buChar char="-"/>
            </a:pPr>
            <a:r>
              <a:rPr lang="en-GB" spc="-45" dirty="0">
                <a:solidFill>
                  <a:srgbClr val="404040"/>
                </a:solidFill>
                <a:latin typeface="GT America Condensed" pitchFamily="2" charset="77"/>
                <a:cs typeface="Arial"/>
              </a:rPr>
              <a:t>Unprompted voting – no pre-selected company list</a:t>
            </a:r>
          </a:p>
          <a:p>
            <a:pPr marL="298450" marR="5080" indent="-285750">
              <a:spcBef>
                <a:spcPts val="260"/>
              </a:spcBef>
              <a:buFontTx/>
              <a:buChar char="-"/>
            </a:pPr>
            <a:r>
              <a:rPr lang="en-GB" spc="-45" dirty="0">
                <a:solidFill>
                  <a:srgbClr val="404040"/>
                </a:solidFill>
                <a:latin typeface="GT America Condensed" pitchFamily="2" charset="77"/>
                <a:cs typeface="Arial"/>
              </a:rPr>
              <a:t>Rating based evaluation 1-5 (1=average, 5=excellent)</a:t>
            </a:r>
          </a:p>
          <a:p>
            <a:pPr marL="298450" marR="5080" indent="-285750">
              <a:spcBef>
                <a:spcPts val="260"/>
              </a:spcBef>
              <a:buFontTx/>
              <a:buChar char="-"/>
            </a:pPr>
            <a:r>
              <a:rPr lang="en-GB" spc="-45" dirty="0">
                <a:solidFill>
                  <a:srgbClr val="404040"/>
                </a:solidFill>
                <a:latin typeface="GT America Condensed" pitchFamily="2" charset="77"/>
                <a:cs typeface="Arial"/>
              </a:rPr>
              <a:t>Rating 5 = 5 Points</a:t>
            </a:r>
          </a:p>
          <a:p>
            <a:pPr marL="298450" marR="5080" indent="-285750">
              <a:spcBef>
                <a:spcPts val="260"/>
              </a:spcBef>
              <a:buFontTx/>
              <a:buChar char="-"/>
            </a:pPr>
            <a:r>
              <a:rPr lang="en-GB" spc="-45" dirty="0">
                <a:solidFill>
                  <a:srgbClr val="404040"/>
                </a:solidFill>
                <a:latin typeface="GT America Condensed" pitchFamily="2" charset="77"/>
                <a:cs typeface="Arial"/>
              </a:rPr>
              <a:t>Score obtained from total points divided by sum of votes</a:t>
            </a:r>
          </a:p>
          <a:p>
            <a:pPr marL="298450" marR="5080" indent="-285750">
              <a:spcBef>
                <a:spcPts val="260"/>
              </a:spcBef>
              <a:buFontTx/>
              <a:buChar char="-"/>
            </a:pPr>
            <a:r>
              <a:rPr lang="en-GB" spc="-45" dirty="0">
                <a:solidFill>
                  <a:srgbClr val="404040"/>
                </a:solidFill>
                <a:latin typeface="GT America Condensed" pitchFamily="2" charset="77"/>
                <a:cs typeface="Arial"/>
              </a:rPr>
              <a:t>Results are not weighted by function, size etc.</a:t>
            </a:r>
          </a:p>
        </p:txBody>
      </p:sp>
      <p:pic>
        <p:nvPicPr>
          <p:cNvPr id="30" name="Graphic 29" descr="Single gear with solid fill">
            <a:extLst>
              <a:ext uri="{FF2B5EF4-FFF2-40B4-BE49-F238E27FC236}">
                <a16:creationId xmlns:a16="http://schemas.microsoft.com/office/drawing/2014/main" id="{FF426A34-4CD4-1C13-0FD0-17BE2591F7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2314" y="1711675"/>
            <a:ext cx="463196" cy="463196"/>
          </a:xfrm>
          <a:prstGeom prst="rect">
            <a:avLst/>
          </a:prstGeom>
        </p:spPr>
      </p:pic>
      <p:sp>
        <p:nvSpPr>
          <p:cNvPr id="31" name="Rectangle 30">
            <a:extLst>
              <a:ext uri="{FF2B5EF4-FFF2-40B4-BE49-F238E27FC236}">
                <a16:creationId xmlns:a16="http://schemas.microsoft.com/office/drawing/2014/main" id="{FA3B1AD8-9CE9-4F23-3793-B5A5ECFAB2E5}"/>
              </a:ext>
            </a:extLst>
          </p:cNvPr>
          <p:cNvSpPr/>
          <p:nvPr/>
        </p:nvSpPr>
        <p:spPr>
          <a:xfrm>
            <a:off x="575042" y="5352463"/>
            <a:ext cx="8438330" cy="646331"/>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GT America Condensed" pitchFamily="2" charset="77"/>
                <a:cs typeface="Arial"/>
              </a:rPr>
              <a:t>                OUTPUT</a:t>
            </a:r>
          </a:p>
        </p:txBody>
      </p:sp>
      <p:sp>
        <p:nvSpPr>
          <p:cNvPr id="32" name="Rectangle 31">
            <a:extLst>
              <a:ext uri="{FF2B5EF4-FFF2-40B4-BE49-F238E27FC236}">
                <a16:creationId xmlns:a16="http://schemas.microsoft.com/office/drawing/2014/main" id="{4F0332A6-F6D7-951F-7ED0-1CCEC42D7182}"/>
              </a:ext>
            </a:extLst>
          </p:cNvPr>
          <p:cNvSpPr/>
          <p:nvPr/>
        </p:nvSpPr>
        <p:spPr>
          <a:xfrm>
            <a:off x="575042" y="5980133"/>
            <a:ext cx="8438330" cy="2895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396D2898-4002-9F81-70DF-90F671531645}"/>
              </a:ext>
            </a:extLst>
          </p:cNvPr>
          <p:cNvSpPr txBox="1"/>
          <p:nvPr/>
        </p:nvSpPr>
        <p:spPr>
          <a:xfrm>
            <a:off x="836434" y="6184938"/>
            <a:ext cx="7822374" cy="1631216"/>
          </a:xfrm>
          <a:prstGeom prst="rect">
            <a:avLst/>
          </a:prstGeom>
          <a:noFill/>
        </p:spPr>
        <p:txBody>
          <a:bodyPr wrap="square">
            <a:spAutoFit/>
          </a:bodyPr>
          <a:lstStyle/>
          <a:p>
            <a:pPr marL="298450" marR="5080" indent="-285750">
              <a:spcBef>
                <a:spcPts val="260"/>
              </a:spcBef>
              <a:buFontTx/>
              <a:buChar char="-"/>
            </a:pPr>
            <a:r>
              <a:rPr lang="en-GB" spc="-45" dirty="0">
                <a:solidFill>
                  <a:srgbClr val="404040"/>
                </a:solidFill>
                <a:latin typeface="GT America Condensed" pitchFamily="2" charset="77"/>
                <a:cs typeface="Arial"/>
              </a:rPr>
              <a:t>Country and Sector analysis</a:t>
            </a:r>
          </a:p>
          <a:p>
            <a:pPr marL="298450" marR="5080" indent="-285750">
              <a:spcBef>
                <a:spcPts val="260"/>
              </a:spcBef>
              <a:buFontTx/>
              <a:buChar char="-"/>
            </a:pPr>
            <a:r>
              <a:rPr lang="en-GB" spc="-45" dirty="0">
                <a:solidFill>
                  <a:srgbClr val="404040"/>
                </a:solidFill>
                <a:latin typeface="GT America Condensed" pitchFamily="2" charset="77"/>
                <a:cs typeface="Arial"/>
              </a:rPr>
              <a:t>Voter demographic (Location, Domicile, </a:t>
            </a:r>
            <a:r>
              <a:rPr lang="en-GB" spc="-45" dirty="0" err="1">
                <a:solidFill>
                  <a:srgbClr val="404040"/>
                </a:solidFill>
                <a:latin typeface="GT America Condensed" pitchFamily="2" charset="77"/>
                <a:cs typeface="Arial"/>
              </a:rPr>
              <a:t>AuM</a:t>
            </a:r>
            <a:r>
              <a:rPr lang="en-GB" spc="-45" dirty="0">
                <a:solidFill>
                  <a:srgbClr val="404040"/>
                </a:solidFill>
                <a:latin typeface="GT America Condensed" pitchFamily="2" charset="77"/>
                <a:cs typeface="Arial"/>
              </a:rPr>
              <a:t>, Inst. Type, Research Team etc.)</a:t>
            </a:r>
          </a:p>
          <a:p>
            <a:pPr marL="298450" marR="5080" indent="-285750">
              <a:spcBef>
                <a:spcPts val="260"/>
              </a:spcBef>
              <a:buFontTx/>
              <a:buChar char="-"/>
            </a:pPr>
            <a:r>
              <a:rPr lang="en-GB" spc="-45" dirty="0">
                <a:solidFill>
                  <a:srgbClr val="404040"/>
                </a:solidFill>
                <a:latin typeface="GT America Condensed" pitchFamily="2" charset="77"/>
                <a:cs typeface="Arial"/>
              </a:rPr>
              <a:t>Transparency on participating firms</a:t>
            </a:r>
          </a:p>
          <a:p>
            <a:pPr marL="298450" marR="5080" indent="-285750">
              <a:spcBef>
                <a:spcPts val="260"/>
              </a:spcBef>
              <a:buFontTx/>
              <a:buChar char="-"/>
            </a:pPr>
            <a:r>
              <a:rPr lang="en-GB" spc="-45" dirty="0">
                <a:solidFill>
                  <a:srgbClr val="404040"/>
                </a:solidFill>
                <a:latin typeface="GT America Condensed" pitchFamily="2" charset="77"/>
                <a:cs typeface="Arial"/>
              </a:rPr>
              <a:t>Core and Small/Mid-Cap Reports</a:t>
            </a:r>
          </a:p>
          <a:p>
            <a:pPr marL="298450" marR="5080" indent="-285750">
              <a:spcBef>
                <a:spcPts val="260"/>
              </a:spcBef>
              <a:buFontTx/>
              <a:buChar char="-"/>
            </a:pPr>
            <a:r>
              <a:rPr lang="en-GB" spc="-45" dirty="0">
                <a:solidFill>
                  <a:srgbClr val="404040"/>
                </a:solidFill>
                <a:latin typeface="GT America Condensed" pitchFamily="2" charset="77"/>
                <a:cs typeface="Arial"/>
              </a:rPr>
              <a:t>Complete </a:t>
            </a:r>
            <a:r>
              <a:rPr lang="en-GB" i="1" spc="-45" dirty="0">
                <a:solidFill>
                  <a:srgbClr val="404040"/>
                </a:solidFill>
                <a:latin typeface="GT America Condensed" pitchFamily="2" charset="77"/>
                <a:cs typeface="Arial"/>
              </a:rPr>
              <a:t>comparative peer analysis</a:t>
            </a:r>
          </a:p>
        </p:txBody>
      </p:sp>
      <p:pic>
        <p:nvPicPr>
          <p:cNvPr id="36" name="Graphic 35" descr="Arrow: Clockwise curve with solid fill">
            <a:extLst>
              <a:ext uri="{FF2B5EF4-FFF2-40B4-BE49-F238E27FC236}">
                <a16:creationId xmlns:a16="http://schemas.microsoft.com/office/drawing/2014/main" id="{5016C970-C38E-8069-3E92-A0CAD79825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822192" y="5394403"/>
            <a:ext cx="513318" cy="513318"/>
          </a:xfrm>
          <a:prstGeom prst="rect">
            <a:avLst/>
          </a:prstGeom>
        </p:spPr>
      </p:pic>
      <p:sp>
        <p:nvSpPr>
          <p:cNvPr id="38" name="Rectangle 37">
            <a:extLst>
              <a:ext uri="{FF2B5EF4-FFF2-40B4-BE49-F238E27FC236}">
                <a16:creationId xmlns:a16="http://schemas.microsoft.com/office/drawing/2014/main" id="{83E6325B-3F5F-C40D-51C0-B5FA208B762C}"/>
              </a:ext>
            </a:extLst>
          </p:cNvPr>
          <p:cNvSpPr/>
          <p:nvPr/>
        </p:nvSpPr>
        <p:spPr>
          <a:xfrm>
            <a:off x="9305063" y="1621378"/>
            <a:ext cx="8438330" cy="646331"/>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GT America Condensed" pitchFamily="2" charset="77"/>
                <a:cs typeface="Arial"/>
              </a:rPr>
              <a:t>                TARGET UNIVERSE</a:t>
            </a:r>
          </a:p>
        </p:txBody>
      </p:sp>
      <p:sp>
        <p:nvSpPr>
          <p:cNvPr id="39" name="Rectangle 38">
            <a:extLst>
              <a:ext uri="{FF2B5EF4-FFF2-40B4-BE49-F238E27FC236}">
                <a16:creationId xmlns:a16="http://schemas.microsoft.com/office/drawing/2014/main" id="{2E56C1AC-8E53-E181-AD53-10FCEC37E0AF}"/>
              </a:ext>
            </a:extLst>
          </p:cNvPr>
          <p:cNvSpPr/>
          <p:nvPr/>
        </p:nvSpPr>
        <p:spPr>
          <a:xfrm>
            <a:off x="9305063" y="2249048"/>
            <a:ext cx="8438330" cy="2895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BBF8FB8-35DC-0316-325B-CDE6A86285F0}"/>
              </a:ext>
            </a:extLst>
          </p:cNvPr>
          <p:cNvSpPr txBox="1"/>
          <p:nvPr/>
        </p:nvSpPr>
        <p:spPr>
          <a:xfrm>
            <a:off x="9566455" y="2453853"/>
            <a:ext cx="7822374" cy="2262158"/>
          </a:xfrm>
          <a:prstGeom prst="rect">
            <a:avLst/>
          </a:prstGeom>
          <a:noFill/>
        </p:spPr>
        <p:txBody>
          <a:bodyPr wrap="square">
            <a:spAutoFit/>
          </a:bodyPr>
          <a:lstStyle/>
          <a:p>
            <a:pPr marL="298450" marR="5080" indent="-285750">
              <a:spcBef>
                <a:spcPts val="260"/>
              </a:spcBef>
              <a:buFontTx/>
              <a:buChar char="-"/>
            </a:pPr>
            <a:r>
              <a:rPr lang="en-GB" spc="-45" dirty="0">
                <a:solidFill>
                  <a:srgbClr val="404040"/>
                </a:solidFill>
                <a:latin typeface="GT America Condensed" pitchFamily="2" charset="77"/>
                <a:cs typeface="Arial"/>
              </a:rPr>
              <a:t>Global voter universe</a:t>
            </a:r>
          </a:p>
          <a:p>
            <a:pPr marL="298450" marR="5080" indent="-285750">
              <a:spcBef>
                <a:spcPts val="260"/>
              </a:spcBef>
              <a:buFontTx/>
              <a:buChar char="-"/>
            </a:pPr>
            <a:r>
              <a:rPr lang="en-GB" spc="-45" dirty="0">
                <a:solidFill>
                  <a:srgbClr val="404040"/>
                </a:solidFill>
                <a:latin typeface="GT America Condensed" pitchFamily="2" charset="77"/>
                <a:cs typeface="Arial"/>
              </a:rPr>
              <a:t>Leading professionals from II proprietary database</a:t>
            </a:r>
          </a:p>
          <a:p>
            <a:pPr marL="298450" marR="5080" indent="-285750">
              <a:spcBef>
                <a:spcPts val="260"/>
              </a:spcBef>
              <a:buFontTx/>
              <a:buChar char="-"/>
            </a:pPr>
            <a:r>
              <a:rPr lang="en-GB" spc="-45" dirty="0">
                <a:solidFill>
                  <a:srgbClr val="404040"/>
                </a:solidFill>
                <a:latin typeface="GT America Condensed" pitchFamily="2" charset="77"/>
                <a:cs typeface="Arial"/>
              </a:rPr>
              <a:t>Voter eligibility criteria includes but not limited to Sector/Region orientation</a:t>
            </a:r>
          </a:p>
          <a:p>
            <a:pPr marL="298450" marR="5080" indent="-285750">
              <a:spcBef>
                <a:spcPts val="260"/>
              </a:spcBef>
              <a:buFontTx/>
              <a:buChar char="-"/>
            </a:pPr>
            <a:endParaRPr lang="en-GB" spc="-45" dirty="0">
              <a:solidFill>
                <a:srgbClr val="404040"/>
              </a:solidFill>
              <a:latin typeface="GT America Condensed" pitchFamily="2" charset="77"/>
              <a:cs typeface="Arial"/>
            </a:endParaRPr>
          </a:p>
          <a:p>
            <a:pPr marL="298450" marR="5080" indent="-285750">
              <a:spcBef>
                <a:spcPts val="260"/>
              </a:spcBef>
              <a:buFontTx/>
              <a:buChar char="-"/>
            </a:pPr>
            <a:endParaRPr lang="en-GB" spc="-45" dirty="0">
              <a:solidFill>
                <a:srgbClr val="404040"/>
              </a:solidFill>
              <a:latin typeface="GT America Condensed" pitchFamily="2" charset="77"/>
              <a:cs typeface="Arial"/>
            </a:endParaRPr>
          </a:p>
          <a:p>
            <a:pPr marL="298450" marR="5080" indent="-285750">
              <a:spcBef>
                <a:spcPts val="260"/>
              </a:spcBef>
              <a:buFontTx/>
              <a:buChar char="-"/>
            </a:pPr>
            <a:endParaRPr lang="en-GB" spc="-45" dirty="0">
              <a:solidFill>
                <a:srgbClr val="404040"/>
              </a:solidFill>
              <a:latin typeface="GT America Condensed" pitchFamily="2" charset="77"/>
              <a:cs typeface="Arial"/>
            </a:endParaRPr>
          </a:p>
          <a:p>
            <a:pPr marL="298450" marR="5080" indent="-285750">
              <a:spcBef>
                <a:spcPts val="260"/>
              </a:spcBef>
              <a:buFontTx/>
              <a:buChar char="-"/>
            </a:pPr>
            <a:r>
              <a:rPr lang="en-GB" spc="-45" dirty="0">
                <a:solidFill>
                  <a:srgbClr val="404040"/>
                </a:solidFill>
                <a:latin typeface="GT America Condensed" pitchFamily="2" charset="77"/>
                <a:cs typeface="Arial"/>
              </a:rPr>
              <a:t>Corporate must be headquartered and listed in survey region</a:t>
            </a:r>
          </a:p>
        </p:txBody>
      </p:sp>
      <p:sp>
        <p:nvSpPr>
          <p:cNvPr id="42" name="Rectangle 41">
            <a:extLst>
              <a:ext uri="{FF2B5EF4-FFF2-40B4-BE49-F238E27FC236}">
                <a16:creationId xmlns:a16="http://schemas.microsoft.com/office/drawing/2014/main" id="{86FBF2BE-EA0F-B299-A5BF-AA6655561E03}"/>
              </a:ext>
            </a:extLst>
          </p:cNvPr>
          <p:cNvSpPr/>
          <p:nvPr/>
        </p:nvSpPr>
        <p:spPr>
          <a:xfrm>
            <a:off x="9305063" y="5352463"/>
            <a:ext cx="8438330" cy="646331"/>
          </a:xfrm>
          <a:prstGeom prst="rect">
            <a:avLst/>
          </a:prstGeom>
          <a:solidFill>
            <a:srgbClr val="F3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GT America Condensed" pitchFamily="2" charset="77"/>
                <a:cs typeface="Arial"/>
              </a:rPr>
              <a:t>                VOTING PROCESS</a:t>
            </a:r>
          </a:p>
        </p:txBody>
      </p:sp>
      <p:sp>
        <p:nvSpPr>
          <p:cNvPr id="43" name="Rectangle 42">
            <a:extLst>
              <a:ext uri="{FF2B5EF4-FFF2-40B4-BE49-F238E27FC236}">
                <a16:creationId xmlns:a16="http://schemas.microsoft.com/office/drawing/2014/main" id="{C1DDE946-6C0E-89B1-9ACD-5A9397494B42}"/>
              </a:ext>
            </a:extLst>
          </p:cNvPr>
          <p:cNvSpPr/>
          <p:nvPr/>
        </p:nvSpPr>
        <p:spPr>
          <a:xfrm>
            <a:off x="9305063" y="5980133"/>
            <a:ext cx="8438330" cy="2895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27F414C-CD84-D284-946E-CFFAEC722FFF}"/>
              </a:ext>
            </a:extLst>
          </p:cNvPr>
          <p:cNvSpPr txBox="1"/>
          <p:nvPr/>
        </p:nvSpPr>
        <p:spPr>
          <a:xfrm>
            <a:off x="9566455" y="6184938"/>
            <a:ext cx="7822374" cy="1592744"/>
          </a:xfrm>
          <a:prstGeom prst="rect">
            <a:avLst/>
          </a:prstGeom>
          <a:noFill/>
        </p:spPr>
        <p:txBody>
          <a:bodyPr wrap="square">
            <a:spAutoFit/>
          </a:bodyPr>
          <a:lstStyle/>
          <a:p>
            <a:pPr marL="298450" marR="5080" indent="-285750">
              <a:spcBef>
                <a:spcPts val="260"/>
              </a:spcBef>
              <a:buFontTx/>
              <a:buChar char="-"/>
            </a:pPr>
            <a:r>
              <a:rPr lang="en-GB" spc="-45" dirty="0">
                <a:solidFill>
                  <a:srgbClr val="404040"/>
                </a:solidFill>
                <a:latin typeface="GT America Condensed" pitchFamily="2" charset="77"/>
                <a:cs typeface="Arial"/>
              </a:rPr>
              <a:t>Corporates verify company details/executives through Corporate Insights and Verification (CIV) form. Verified information used for ballot roster.</a:t>
            </a:r>
          </a:p>
          <a:p>
            <a:pPr marL="298450" marR="5080" indent="-285750">
              <a:spcBef>
                <a:spcPts val="260"/>
              </a:spcBef>
              <a:buFontTx/>
              <a:buChar char="-"/>
            </a:pPr>
            <a:r>
              <a:rPr lang="en-GB" spc="-45" dirty="0">
                <a:solidFill>
                  <a:srgbClr val="404040"/>
                </a:solidFill>
                <a:latin typeface="GT America Condensed" pitchFamily="2" charset="77"/>
                <a:cs typeface="Arial"/>
              </a:rPr>
              <a:t>Voters pre-verified and indexed and invited to participate (following GDPR rules)</a:t>
            </a:r>
          </a:p>
          <a:p>
            <a:pPr marL="298450" marR="5080" indent="-285750">
              <a:spcBef>
                <a:spcPts val="260"/>
              </a:spcBef>
              <a:buFontTx/>
              <a:buChar char="-"/>
            </a:pPr>
            <a:r>
              <a:rPr lang="en-GB" spc="-45" dirty="0">
                <a:solidFill>
                  <a:srgbClr val="404040"/>
                </a:solidFill>
                <a:latin typeface="GT America Condensed" pitchFamily="2" charset="77"/>
                <a:cs typeface="Arial"/>
              </a:rPr>
              <a:t>New voter entries assessed carefully for eligibility before permitted/rejected</a:t>
            </a:r>
          </a:p>
          <a:p>
            <a:pPr marL="298450" marR="5080" indent="-285750">
              <a:spcBef>
                <a:spcPts val="260"/>
              </a:spcBef>
              <a:buFontTx/>
              <a:buChar char="-"/>
            </a:pPr>
            <a:endParaRPr lang="en-GB" spc="-45" dirty="0">
              <a:solidFill>
                <a:srgbClr val="404040"/>
              </a:solidFill>
              <a:latin typeface="GT America Condensed" pitchFamily="2" charset="77"/>
              <a:cs typeface="Arial"/>
            </a:endParaRPr>
          </a:p>
        </p:txBody>
      </p:sp>
      <p:pic>
        <p:nvPicPr>
          <p:cNvPr id="46" name="Graphic 45" descr="Bullseye with solid fill">
            <a:extLst>
              <a:ext uri="{FF2B5EF4-FFF2-40B4-BE49-F238E27FC236}">
                <a16:creationId xmlns:a16="http://schemas.microsoft.com/office/drawing/2014/main" id="{0FF5A7F6-C652-EC2E-B594-B4C24CB6CE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52213" y="1725316"/>
            <a:ext cx="419795" cy="419795"/>
          </a:xfrm>
          <a:prstGeom prst="rect">
            <a:avLst/>
          </a:prstGeom>
        </p:spPr>
      </p:pic>
      <p:sp>
        <p:nvSpPr>
          <p:cNvPr id="48" name="TextBox 47">
            <a:extLst>
              <a:ext uri="{FF2B5EF4-FFF2-40B4-BE49-F238E27FC236}">
                <a16:creationId xmlns:a16="http://schemas.microsoft.com/office/drawing/2014/main" id="{98353740-C5B8-3776-BAFD-52A1F056DAF0}"/>
              </a:ext>
            </a:extLst>
          </p:cNvPr>
          <p:cNvSpPr txBox="1"/>
          <p:nvPr/>
        </p:nvSpPr>
        <p:spPr>
          <a:xfrm>
            <a:off x="9935025" y="3543665"/>
            <a:ext cx="2358202" cy="623248"/>
          </a:xfrm>
          <a:prstGeom prst="rect">
            <a:avLst/>
          </a:prstGeom>
          <a:noFill/>
        </p:spPr>
        <p:txBody>
          <a:bodyPr wrap="square">
            <a:spAutoFit/>
          </a:bodyPr>
          <a:lstStyle/>
          <a:p>
            <a:pPr marL="298450" marR="5080" indent="-285750">
              <a:spcBef>
                <a:spcPts val="260"/>
              </a:spcBef>
              <a:buFontTx/>
              <a:buChar char="-"/>
            </a:pPr>
            <a:r>
              <a:rPr lang="en-GB" sz="1600" spc="-45" dirty="0" err="1">
                <a:solidFill>
                  <a:schemeClr val="bg1">
                    <a:lumMod val="65000"/>
                  </a:schemeClr>
                </a:solidFill>
                <a:latin typeface="GT America Condensed" pitchFamily="2" charset="77"/>
                <a:cs typeface="Arial"/>
              </a:rPr>
              <a:t>AuM</a:t>
            </a:r>
            <a:endParaRPr lang="en-GB" sz="1600" spc="-45" dirty="0">
              <a:solidFill>
                <a:schemeClr val="bg1">
                  <a:lumMod val="65000"/>
                </a:schemeClr>
              </a:solidFill>
              <a:latin typeface="GT America Condensed" pitchFamily="2" charset="77"/>
              <a:cs typeface="Arial"/>
            </a:endParaRPr>
          </a:p>
          <a:p>
            <a:pPr marL="298450" marR="5080" indent="-285750">
              <a:spcBef>
                <a:spcPts val="260"/>
              </a:spcBef>
              <a:buFontTx/>
              <a:buChar char="-"/>
            </a:pPr>
            <a:r>
              <a:rPr lang="en-GB" sz="1600" spc="-45" dirty="0">
                <a:solidFill>
                  <a:schemeClr val="bg1">
                    <a:lumMod val="65000"/>
                  </a:schemeClr>
                </a:solidFill>
                <a:latin typeface="GT America Condensed" pitchFamily="2" charset="77"/>
                <a:cs typeface="Arial"/>
              </a:rPr>
              <a:t>Research coverage</a:t>
            </a:r>
          </a:p>
        </p:txBody>
      </p:sp>
      <p:sp>
        <p:nvSpPr>
          <p:cNvPr id="49" name="TextBox 48">
            <a:extLst>
              <a:ext uri="{FF2B5EF4-FFF2-40B4-BE49-F238E27FC236}">
                <a16:creationId xmlns:a16="http://schemas.microsoft.com/office/drawing/2014/main" id="{C8E94CB4-6719-301A-1B98-1D4A5C79043A}"/>
              </a:ext>
            </a:extLst>
          </p:cNvPr>
          <p:cNvSpPr txBox="1"/>
          <p:nvPr/>
        </p:nvSpPr>
        <p:spPr>
          <a:xfrm>
            <a:off x="12050633" y="3543665"/>
            <a:ext cx="2358202" cy="623248"/>
          </a:xfrm>
          <a:prstGeom prst="rect">
            <a:avLst/>
          </a:prstGeom>
          <a:noFill/>
        </p:spPr>
        <p:txBody>
          <a:bodyPr wrap="square">
            <a:spAutoFit/>
          </a:bodyPr>
          <a:lstStyle/>
          <a:p>
            <a:pPr marL="298450" marR="5080" indent="-285750">
              <a:spcBef>
                <a:spcPts val="260"/>
              </a:spcBef>
              <a:buFontTx/>
              <a:buChar char="-"/>
            </a:pPr>
            <a:r>
              <a:rPr lang="en-GB" sz="1600" spc="-45" dirty="0">
                <a:solidFill>
                  <a:schemeClr val="bg1">
                    <a:lumMod val="65000"/>
                  </a:schemeClr>
                </a:solidFill>
                <a:latin typeface="GT America Condensed" pitchFamily="2" charset="77"/>
                <a:cs typeface="Arial"/>
              </a:rPr>
              <a:t>Investment profile</a:t>
            </a:r>
          </a:p>
          <a:p>
            <a:pPr marL="298450" marR="5080" indent="-285750">
              <a:spcBef>
                <a:spcPts val="260"/>
              </a:spcBef>
              <a:buFontTx/>
              <a:buChar char="-"/>
            </a:pPr>
            <a:r>
              <a:rPr lang="en-GB" sz="1600" spc="-45" dirty="0">
                <a:solidFill>
                  <a:schemeClr val="bg1">
                    <a:lumMod val="65000"/>
                  </a:schemeClr>
                </a:solidFill>
                <a:latin typeface="GT America Condensed" pitchFamily="2" charset="77"/>
                <a:cs typeface="Arial"/>
              </a:rPr>
              <a:t>No sales people</a:t>
            </a:r>
          </a:p>
        </p:txBody>
      </p:sp>
      <p:pic>
        <p:nvPicPr>
          <p:cNvPr id="51" name="Graphic 50" descr="Circles with arrows with solid fill">
            <a:extLst>
              <a:ext uri="{FF2B5EF4-FFF2-40B4-BE49-F238E27FC236}">
                <a16:creationId xmlns:a16="http://schemas.microsoft.com/office/drawing/2014/main" id="{DEBAC62A-162F-AD1B-4FEF-9742E01676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38944" y="5373559"/>
            <a:ext cx="544685" cy="544685"/>
          </a:xfrm>
          <a:prstGeom prst="rect">
            <a:avLst/>
          </a:prstGeom>
        </p:spPr>
      </p:pic>
    </p:spTree>
    <p:extLst>
      <p:ext uri="{BB962C8B-B14F-4D97-AF65-F5344CB8AC3E}">
        <p14:creationId xmlns:p14="http://schemas.microsoft.com/office/powerpoint/2010/main" val="13325012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7856</TotalTime>
  <Words>3190</Words>
  <Application>Microsoft Office PowerPoint</Application>
  <PresentationFormat>Custom</PresentationFormat>
  <Paragraphs>448</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 Light</vt:lpstr>
      <vt:lpstr>GT America Condensed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Watkins</dc:creator>
  <cp:lastModifiedBy>Bowen, David (UK)</cp:lastModifiedBy>
  <cp:revision>27</cp:revision>
  <dcterms:created xsi:type="dcterms:W3CDTF">2023-03-08T16:47:34Z</dcterms:created>
  <dcterms:modified xsi:type="dcterms:W3CDTF">2023-09-04T19:34:43Z</dcterms:modified>
</cp:coreProperties>
</file>